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charts/chart8.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rts/chart9.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10.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2.xml" ContentType="application/vnd.openxmlformats-officedocument.drawingml.chart+xml"/>
  <Override PartName="/ppt/charts/style5.xml" ContentType="application/vnd.ms-office.chartstyle+xml"/>
  <Override PartName="/ppt/charts/colors5.xml" ContentType="application/vnd.ms-office.chartcolorstyle+xml"/>
  <Override PartName="/ppt/charts/chart13.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6" r:id="rId3"/>
  </p:sldMasterIdLst>
  <p:notesMasterIdLst>
    <p:notesMasterId r:id="rId44"/>
  </p:notesMasterIdLst>
  <p:sldIdLst>
    <p:sldId id="465" r:id="rId4"/>
    <p:sldId id="320" r:id="rId5"/>
    <p:sldId id="564" r:id="rId6"/>
    <p:sldId id="403" r:id="rId7"/>
    <p:sldId id="411" r:id="rId8"/>
    <p:sldId id="412" r:id="rId9"/>
    <p:sldId id="334" r:id="rId10"/>
    <p:sldId id="335" r:id="rId11"/>
    <p:sldId id="340" r:id="rId12"/>
    <p:sldId id="343" r:id="rId13"/>
    <p:sldId id="344" r:id="rId14"/>
    <p:sldId id="347" r:id="rId15"/>
    <p:sldId id="349" r:id="rId16"/>
    <p:sldId id="577" r:id="rId17"/>
    <p:sldId id="406" r:id="rId18"/>
    <p:sldId id="407" r:id="rId19"/>
    <p:sldId id="408" r:id="rId20"/>
    <p:sldId id="578" r:id="rId21"/>
    <p:sldId id="579" r:id="rId22"/>
    <p:sldId id="580" r:id="rId23"/>
    <p:sldId id="359" r:id="rId24"/>
    <p:sldId id="360" r:id="rId25"/>
    <p:sldId id="581" r:id="rId26"/>
    <p:sldId id="363" r:id="rId27"/>
    <p:sldId id="364" r:id="rId28"/>
    <p:sldId id="376" r:id="rId29"/>
    <p:sldId id="375" r:id="rId30"/>
    <p:sldId id="367" r:id="rId31"/>
    <p:sldId id="365" r:id="rId32"/>
    <p:sldId id="366" r:id="rId33"/>
    <p:sldId id="570" r:id="rId34"/>
    <p:sldId id="432" r:id="rId35"/>
    <p:sldId id="436" r:id="rId36"/>
    <p:sldId id="437" r:id="rId37"/>
    <p:sldId id="433" r:id="rId38"/>
    <p:sldId id="440" r:id="rId39"/>
    <p:sldId id="434" r:id="rId40"/>
    <p:sldId id="435" r:id="rId41"/>
    <p:sldId id="571" r:id="rId42"/>
    <p:sldId id="442"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3 - Data Visualization" id="{5F9CA205-30FD-4BB0-B5F4-309A1687777F}">
          <p14:sldIdLst>
            <p14:sldId id="465"/>
            <p14:sldId id="320"/>
            <p14:sldId id="564"/>
            <p14:sldId id="403"/>
            <p14:sldId id="411"/>
            <p14:sldId id="412"/>
            <p14:sldId id="334"/>
            <p14:sldId id="335"/>
            <p14:sldId id="340"/>
            <p14:sldId id="343"/>
            <p14:sldId id="344"/>
            <p14:sldId id="347"/>
            <p14:sldId id="349"/>
            <p14:sldId id="577"/>
            <p14:sldId id="406"/>
            <p14:sldId id="407"/>
            <p14:sldId id="408"/>
            <p14:sldId id="578"/>
            <p14:sldId id="579"/>
            <p14:sldId id="580"/>
            <p14:sldId id="359"/>
            <p14:sldId id="360"/>
            <p14:sldId id="581"/>
            <p14:sldId id="363"/>
            <p14:sldId id="364"/>
            <p14:sldId id="376"/>
            <p14:sldId id="375"/>
            <p14:sldId id="367"/>
            <p14:sldId id="365"/>
            <p14:sldId id="366"/>
            <p14:sldId id="570"/>
            <p14:sldId id="432"/>
            <p14:sldId id="436"/>
            <p14:sldId id="437"/>
            <p14:sldId id="433"/>
            <p14:sldId id="440"/>
            <p14:sldId id="434"/>
            <p14:sldId id="435"/>
            <p14:sldId id="571"/>
            <p14:sldId id="44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83155" autoAdjust="0"/>
  </p:normalViewPr>
  <p:slideViewPr>
    <p:cSldViewPr snapToGrid="0">
      <p:cViewPr varScale="1">
        <p:scale>
          <a:sx n="80" d="100"/>
          <a:sy n="80" d="100"/>
        </p:scale>
        <p:origin x="1176" y="5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4.xml"/><Relationship Id="rId1" Type="http://schemas.microsoft.com/office/2011/relationships/chartStyle" Target="style4.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5.xml"/><Relationship Id="rId1" Type="http://schemas.microsoft.com/office/2011/relationships/chartStyle" Target="style5.xml"/></Relationships>
</file>

<file path=ppt/charts/_rels/chart1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1.xml"/><Relationship Id="rId1" Type="http://schemas.microsoft.com/office/2011/relationships/chartStyle" Target="style1.xml"/></Relationships>
</file>

<file path=ppt/charts/_rels/chart8.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2.xml"/><Relationship Id="rId1" Type="http://schemas.microsoft.com/office/2011/relationships/chartStyle" Target="style2.xml"/></Relationships>
</file>

<file path=ppt/charts/_rels/chart9.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9.4895801421195386E-2"/>
          <c:y val="0"/>
          <c:w val="0.79295461508102827"/>
          <c:h val="0.91965308933419609"/>
        </c:manualLayout>
      </c:layout>
      <c:barChart>
        <c:barDir val="col"/>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AA9-43AF-ADCD-B749364F991E}"/>
            </c:ext>
          </c:extLst>
        </c:ser>
        <c:ser>
          <c:idx val="2"/>
          <c:order val="1"/>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1-8AA9-43AF-ADCD-B749364F991E}"/>
            </c:ext>
          </c:extLst>
        </c:ser>
        <c:dLbls>
          <c:showLegendKey val="0"/>
          <c:showVal val="0"/>
          <c:showCatName val="0"/>
          <c:showSerName val="0"/>
          <c:showPercent val="0"/>
          <c:showBubbleSize val="0"/>
        </c:dLbls>
        <c:gapWidth val="150"/>
        <c:axId val="46604672"/>
        <c:axId val="46606208"/>
      </c:barChart>
      <c:catAx>
        <c:axId val="46604672"/>
        <c:scaling>
          <c:orientation val="minMax"/>
        </c:scaling>
        <c:delete val="1"/>
        <c:axPos val="b"/>
        <c:numFmt formatCode="General" sourceLinked="0"/>
        <c:majorTickMark val="out"/>
        <c:minorTickMark val="none"/>
        <c:tickLblPos val="nextTo"/>
        <c:crossAx val="46606208"/>
        <c:crosses val="autoZero"/>
        <c:auto val="1"/>
        <c:lblAlgn val="ctr"/>
        <c:lblOffset val="100"/>
        <c:noMultiLvlLbl val="0"/>
      </c:catAx>
      <c:valAx>
        <c:axId val="46606208"/>
        <c:scaling>
          <c:orientation val="minMax"/>
        </c:scaling>
        <c:delete val="1"/>
        <c:axPos val="l"/>
        <c:numFmt formatCode="General" sourceLinked="1"/>
        <c:majorTickMark val="out"/>
        <c:minorTickMark val="none"/>
        <c:tickLblPos val="nextTo"/>
        <c:crossAx val="4660467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48338058218402"/>
          <c:y val="2.7375796921843065E-2"/>
          <c:w val="0.82748170351252026"/>
          <c:h val="0.8944298245545238"/>
        </c:manualLayout>
      </c:layout>
      <c:barChart>
        <c:barDir val="bar"/>
        <c:grouping val="clustered"/>
        <c:varyColors val="0"/>
        <c:ser>
          <c:idx val="0"/>
          <c:order val="0"/>
          <c:spPr>
            <a:solidFill>
              <a:schemeClr val="tx1">
                <a:lumMod val="65000"/>
              </a:schemeClr>
            </a:solidFill>
            <a:ln w="19050">
              <a:solidFill>
                <a:schemeClr val="lt1"/>
              </a:solidFill>
            </a:ln>
            <a:effectLst/>
          </c:spPr>
          <c:invertIfNegative val="0"/>
          <c:dPt>
            <c:idx val="0"/>
            <c:invertIfNegative val="0"/>
            <c:bubble3D val="0"/>
            <c:spPr>
              <a:solidFill>
                <a:schemeClr val="tx1">
                  <a:lumMod val="65000"/>
                </a:schemeClr>
              </a:solidFill>
              <a:ln w="19050">
                <a:solidFill>
                  <a:schemeClr val="lt1"/>
                </a:solidFill>
              </a:ln>
              <a:effectLst/>
            </c:spPr>
            <c:extLst>
              <c:ext xmlns:c16="http://schemas.microsoft.com/office/drawing/2014/chart" uri="{C3380CC4-5D6E-409C-BE32-E72D297353CC}">
                <c16:uniqueId val="{00000001-A9EA-40DA-83D1-CBDAC1FEEB4B}"/>
              </c:ext>
            </c:extLst>
          </c:dPt>
          <c:dPt>
            <c:idx val="1"/>
            <c:invertIfNegative val="0"/>
            <c:bubble3D val="0"/>
            <c:spPr>
              <a:solidFill>
                <a:schemeClr val="tx1">
                  <a:lumMod val="65000"/>
                </a:schemeClr>
              </a:solidFill>
              <a:ln w="19050">
                <a:solidFill>
                  <a:schemeClr val="lt1"/>
                </a:solidFill>
              </a:ln>
              <a:effectLst/>
            </c:spPr>
            <c:extLst>
              <c:ext xmlns:c16="http://schemas.microsoft.com/office/drawing/2014/chart" uri="{C3380CC4-5D6E-409C-BE32-E72D297353CC}">
                <c16:uniqueId val="{00000003-A9EA-40DA-83D1-CBDAC1FEEB4B}"/>
              </c:ext>
            </c:extLst>
          </c:dPt>
          <c:dPt>
            <c:idx val="2"/>
            <c:invertIfNegative val="0"/>
            <c:bubble3D val="0"/>
            <c:spPr>
              <a:solidFill>
                <a:schemeClr val="tx1">
                  <a:lumMod val="65000"/>
                </a:schemeClr>
              </a:solidFill>
              <a:ln w="19050">
                <a:solidFill>
                  <a:schemeClr val="lt1"/>
                </a:solidFill>
              </a:ln>
              <a:effectLst/>
            </c:spPr>
            <c:extLst>
              <c:ext xmlns:c16="http://schemas.microsoft.com/office/drawing/2014/chart" uri="{C3380CC4-5D6E-409C-BE32-E72D297353CC}">
                <c16:uniqueId val="{00000005-A9EA-40DA-83D1-CBDAC1FEEB4B}"/>
              </c:ext>
            </c:extLst>
          </c:dPt>
          <c:dPt>
            <c:idx val="3"/>
            <c:invertIfNegative val="0"/>
            <c:bubble3D val="0"/>
            <c:spPr>
              <a:solidFill>
                <a:schemeClr val="tx1">
                  <a:lumMod val="65000"/>
                </a:schemeClr>
              </a:solidFill>
              <a:ln w="19050">
                <a:solidFill>
                  <a:schemeClr val="lt1"/>
                </a:solidFill>
              </a:ln>
              <a:effectLst/>
            </c:spPr>
            <c:extLst>
              <c:ext xmlns:c16="http://schemas.microsoft.com/office/drawing/2014/chart" uri="{C3380CC4-5D6E-409C-BE32-E72D297353CC}">
                <c16:uniqueId val="{00000007-A9EA-40DA-83D1-CBDAC1FEEB4B}"/>
              </c:ext>
            </c:extLst>
          </c:dPt>
          <c:dPt>
            <c:idx val="4"/>
            <c:invertIfNegative val="0"/>
            <c:bubble3D val="0"/>
            <c:spPr>
              <a:solidFill>
                <a:schemeClr val="tx1">
                  <a:lumMod val="65000"/>
                </a:schemeClr>
              </a:solidFill>
              <a:ln w="19050">
                <a:solidFill>
                  <a:schemeClr val="lt1"/>
                </a:solidFill>
              </a:ln>
              <a:effectLst/>
            </c:spPr>
            <c:extLst>
              <c:ext xmlns:c16="http://schemas.microsoft.com/office/drawing/2014/chart" uri="{C3380CC4-5D6E-409C-BE32-E72D297353CC}">
                <c16:uniqueId val="{00000009-A9EA-40DA-83D1-CBDAC1FEEB4B}"/>
              </c:ext>
            </c:extLst>
          </c:dPt>
          <c:cat>
            <c:strRef>
              <c:f>'Sheet1 (2)'!$A$2:$A$6</c:f>
              <c:strCache>
                <c:ptCount val="5"/>
                <c:pt idx="0">
                  <c:v>Cherry</c:v>
                </c:pt>
                <c:pt idx="1">
                  <c:v>Pecan</c:v>
                </c:pt>
                <c:pt idx="2">
                  <c:v>Fudge</c:v>
                </c:pt>
                <c:pt idx="3">
                  <c:v>Apple</c:v>
                </c:pt>
                <c:pt idx="4">
                  <c:v>Meat</c:v>
                </c:pt>
              </c:strCache>
            </c:strRef>
          </c:cat>
          <c:val>
            <c:numRef>
              <c:f>'Sheet1 (2)'!$B$2:$B$6</c:f>
              <c:numCache>
                <c:formatCode>0%</c:formatCode>
                <c:ptCount val="5"/>
                <c:pt idx="0">
                  <c:v>4.3956043956043959E-2</c:v>
                </c:pt>
                <c:pt idx="1">
                  <c:v>0.16483516483516483</c:v>
                </c:pt>
                <c:pt idx="2">
                  <c:v>0.21978021978021978</c:v>
                </c:pt>
                <c:pt idx="3">
                  <c:v>0.24175824175824176</c:v>
                </c:pt>
                <c:pt idx="4">
                  <c:v>0.32967032967032966</c:v>
                </c:pt>
              </c:numCache>
            </c:numRef>
          </c:val>
          <c:extLst>
            <c:ext xmlns:c16="http://schemas.microsoft.com/office/drawing/2014/chart" uri="{C3380CC4-5D6E-409C-BE32-E72D297353CC}">
              <c16:uniqueId val="{0000000A-A9EA-40DA-83D1-CBDAC1FEEB4B}"/>
            </c:ext>
          </c:extLst>
        </c:ser>
        <c:dLbls>
          <c:showLegendKey val="0"/>
          <c:showVal val="0"/>
          <c:showCatName val="0"/>
          <c:showSerName val="0"/>
          <c:showPercent val="0"/>
          <c:showBubbleSize val="0"/>
        </c:dLbls>
        <c:gapWidth val="100"/>
        <c:axId val="1107722256"/>
        <c:axId val="286470960"/>
      </c:barChart>
      <c:valAx>
        <c:axId val="286470960"/>
        <c:scaling>
          <c:orientation val="minMax"/>
        </c:scaling>
        <c:delete val="0"/>
        <c:axPos val="b"/>
        <c:majorGridlines>
          <c:spPr>
            <a:ln w="9525" cap="flat" cmpd="sng" algn="ctr">
              <a:solidFill>
                <a:schemeClr val="tx1">
                  <a:lumMod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crossAx val="1107722256"/>
        <c:crosses val="autoZero"/>
        <c:crossBetween val="between"/>
      </c:valAx>
      <c:catAx>
        <c:axId val="1107722256"/>
        <c:scaling>
          <c:orientation val="minMax"/>
        </c:scaling>
        <c:delete val="0"/>
        <c:axPos val="l"/>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2400" b="0" i="0" u="none" strike="noStrike" kern="1200" baseline="0">
                <a:solidFill>
                  <a:schemeClr val="bg1"/>
                </a:solidFill>
                <a:latin typeface="+mn-lt"/>
                <a:ea typeface="+mn-ea"/>
                <a:cs typeface="+mn-cs"/>
              </a:defRPr>
            </a:pPr>
            <a:endParaRPr lang="en-US"/>
          </a:p>
        </c:txPr>
        <c:crossAx val="286470960"/>
        <c:crosses val="autoZero"/>
        <c:auto val="1"/>
        <c:lblAlgn val="ctr"/>
        <c:lblOffset val="100"/>
        <c:noMultiLvlLbl val="0"/>
      </c:catAx>
      <c:spPr>
        <a:noFill/>
        <a:ln>
          <a:solidFill>
            <a:schemeClr val="tx1">
              <a:lumMod val="85000"/>
            </a:scheme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4"/>
            </a:solidFill>
          </c:spPr>
          <c:explosion val="3"/>
          <c:cat>
            <c:strRef>
              <c:f>Sheet1!$A$2</c:f>
              <c:strCache>
                <c:ptCount val="1"/>
                <c:pt idx="0">
                  <c:v>Never</c:v>
                </c:pt>
              </c:strCache>
            </c:strRef>
          </c:cat>
          <c:val>
            <c:numRef>
              <c:f>Sheet1!$B$2</c:f>
              <c:numCache>
                <c:formatCode>General</c:formatCode>
                <c:ptCount val="1"/>
                <c:pt idx="0">
                  <c:v>8.1999999999999993</c:v>
                </c:pt>
              </c:numCache>
            </c:numRef>
          </c:val>
          <c:extLst>
            <c:ext xmlns:c16="http://schemas.microsoft.com/office/drawing/2014/chart" uri="{C3380CC4-5D6E-409C-BE32-E72D297353CC}">
              <c16:uniqueId val="{00000000-1A66-44D7-A38F-10B76F854D77}"/>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66211324977670383"/>
          <c:y val="0.46117902630398744"/>
          <c:w val="0.22189183957990291"/>
          <c:h val="0.11134165846456692"/>
        </c:manualLayout>
      </c:layout>
      <c:overlay val="0"/>
      <c:txPr>
        <a:bodyPr/>
        <a:lstStyle/>
        <a:p>
          <a:pPr>
            <a:defRPr sz="3600">
              <a:solidFill>
                <a:schemeClr val="bg1"/>
              </a:solidFill>
              <a:latin typeface="Roboto" panose="02000000000000000000" pitchFamily="2" charset="0"/>
              <a:ea typeface="Roboto" panose="02000000000000000000" pitchFamily="2" charset="0"/>
              <a:cs typeface="Roboto" panose="02000000000000000000" pitchFamily="2"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A8F-4E26-9BD0-597A484A6B6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A8F-4E26-9BD0-597A484A6B60}"/>
              </c:ext>
            </c:extLst>
          </c:dPt>
          <c:cat>
            <c:strRef>
              <c:f>Sheet1!$A$2:$A$3</c:f>
              <c:strCache>
                <c:ptCount val="2"/>
                <c:pt idx="0">
                  <c:v>1st Qtr</c:v>
                </c:pt>
                <c:pt idx="1">
                  <c:v>2nd Qtr</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0-8489-43D6-BCB2-C8B51A88D640}"/>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tx1"/>
                </a:solidFill>
                <a:prstDash val="sysDot"/>
              </a:ln>
              <a:effectLst/>
            </c:spPr>
            <c:trendlineType val="linear"/>
            <c:dispRSqr val="0"/>
            <c:dispEq val="1"/>
            <c:trendlineLbl>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rendlineLbl>
          </c:trendline>
          <c:xVal>
            <c:numRef>
              <c:f>Sheet1!$A$1:$A$18</c:f>
              <c:numCache>
                <c:formatCode>General</c:formatCode>
                <c:ptCount val="18"/>
                <c:pt idx="0">
                  <c:v>1</c:v>
                </c:pt>
                <c:pt idx="1">
                  <c:v>10</c:v>
                </c:pt>
                <c:pt idx="2">
                  <c:v>16</c:v>
                </c:pt>
                <c:pt idx="3">
                  <c:v>25</c:v>
                </c:pt>
                <c:pt idx="4">
                  <c:v>26</c:v>
                </c:pt>
                <c:pt idx="5">
                  <c:v>27</c:v>
                </c:pt>
                <c:pt idx="6">
                  <c:v>37</c:v>
                </c:pt>
                <c:pt idx="7">
                  <c:v>45</c:v>
                </c:pt>
                <c:pt idx="8">
                  <c:v>55</c:v>
                </c:pt>
                <c:pt idx="9">
                  <c:v>62</c:v>
                </c:pt>
                <c:pt idx="10">
                  <c:v>67</c:v>
                </c:pt>
                <c:pt idx="11">
                  <c:v>76</c:v>
                </c:pt>
                <c:pt idx="12">
                  <c:v>78</c:v>
                </c:pt>
              </c:numCache>
            </c:numRef>
          </c:xVal>
          <c:yVal>
            <c:numRef>
              <c:f>Sheet1!$B$1:$B$18</c:f>
              <c:numCache>
                <c:formatCode>General</c:formatCode>
                <c:ptCount val="18"/>
                <c:pt idx="0">
                  <c:v>4</c:v>
                </c:pt>
                <c:pt idx="1">
                  <c:v>4</c:v>
                </c:pt>
                <c:pt idx="2">
                  <c:v>10</c:v>
                </c:pt>
                <c:pt idx="3">
                  <c:v>18</c:v>
                </c:pt>
                <c:pt idx="4">
                  <c:v>27</c:v>
                </c:pt>
                <c:pt idx="5">
                  <c:v>29</c:v>
                </c:pt>
                <c:pt idx="6">
                  <c:v>36</c:v>
                </c:pt>
                <c:pt idx="7">
                  <c:v>38</c:v>
                </c:pt>
                <c:pt idx="8">
                  <c:v>42</c:v>
                </c:pt>
                <c:pt idx="9">
                  <c:v>51</c:v>
                </c:pt>
                <c:pt idx="10">
                  <c:v>51</c:v>
                </c:pt>
                <c:pt idx="11">
                  <c:v>57</c:v>
                </c:pt>
                <c:pt idx="12">
                  <c:v>60</c:v>
                </c:pt>
              </c:numCache>
            </c:numRef>
          </c:yVal>
          <c:smooth val="0"/>
          <c:extLst>
            <c:ext xmlns:c16="http://schemas.microsoft.com/office/drawing/2014/chart" uri="{C3380CC4-5D6E-409C-BE32-E72D297353CC}">
              <c16:uniqueId val="{00000000-996E-4D1B-B4AD-0FAAFFCF0557}"/>
            </c:ext>
          </c:extLst>
        </c:ser>
        <c:dLbls>
          <c:showLegendKey val="0"/>
          <c:showVal val="0"/>
          <c:showCatName val="0"/>
          <c:showSerName val="0"/>
          <c:showPercent val="0"/>
          <c:showBubbleSize val="0"/>
        </c:dLbls>
        <c:axId val="50204672"/>
        <c:axId val="50206208"/>
      </c:scatterChart>
      <c:valAx>
        <c:axId val="50204672"/>
        <c:scaling>
          <c:orientation val="minMax"/>
        </c:scaling>
        <c:delete val="1"/>
        <c:axPos val="b"/>
        <c:numFmt formatCode="General" sourceLinked="1"/>
        <c:majorTickMark val="none"/>
        <c:minorTickMark val="none"/>
        <c:tickLblPos val="nextTo"/>
        <c:crossAx val="50206208"/>
        <c:crosses val="autoZero"/>
        <c:crossBetween val="midCat"/>
      </c:valAx>
      <c:valAx>
        <c:axId val="50206208"/>
        <c:scaling>
          <c:orientation val="minMax"/>
        </c:scaling>
        <c:delete val="1"/>
        <c:axPos val="l"/>
        <c:numFmt formatCode="General" sourceLinked="1"/>
        <c:majorTickMark val="none"/>
        <c:minorTickMark val="none"/>
        <c:tickLblPos val="nextTo"/>
        <c:crossAx val="50204672"/>
        <c:crosses val="autoZero"/>
        <c:crossBetween val="midCat"/>
      </c:valAx>
      <c:spPr>
        <a:noFill/>
        <a:ln>
          <a:solidFill>
            <a:schemeClr val="bg1">
              <a:lumMod val="75000"/>
            </a:schemeClr>
          </a:solid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311"/>
      <c:rAngAx val="0"/>
      <c:perspective val="9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dPt>
            <c:idx val="0"/>
            <c:bubble3D val="0"/>
            <c:spPr>
              <a:solidFill>
                <a:schemeClr val="tx2"/>
              </a:solidFill>
            </c:spPr>
            <c:extLst>
              <c:ext xmlns:c16="http://schemas.microsoft.com/office/drawing/2014/chart" uri="{C3380CC4-5D6E-409C-BE32-E72D297353CC}">
                <c16:uniqueId val="{00000000-D091-4C4E-BBCA-7970E9F8411F}"/>
              </c:ext>
            </c:extLst>
          </c:dPt>
          <c:dPt>
            <c:idx val="1"/>
            <c:bubble3D val="0"/>
            <c:spPr>
              <a:solidFill>
                <a:schemeClr val="accent1">
                  <a:lumMod val="40000"/>
                  <a:lumOff val="60000"/>
                </a:schemeClr>
              </a:solidFill>
            </c:spPr>
            <c:extLst>
              <c:ext xmlns:c16="http://schemas.microsoft.com/office/drawing/2014/chart" uri="{C3380CC4-5D6E-409C-BE32-E72D297353CC}">
                <c16:uniqueId val="{00000001-D091-4C4E-BBCA-7970E9F8411F}"/>
              </c:ext>
            </c:extLst>
          </c:dPt>
          <c:cat>
            <c:strRef>
              <c:f>Sheet1!$A$2:$A$4</c:f>
              <c:strCache>
                <c:ptCount val="3"/>
                <c:pt idx="0">
                  <c:v>Yes</c:v>
                </c:pt>
                <c:pt idx="1">
                  <c:v>No</c:v>
                </c:pt>
                <c:pt idx="2">
                  <c:v>Maybe</c:v>
                </c:pt>
              </c:strCache>
            </c:strRef>
          </c:cat>
          <c:val>
            <c:numRef>
              <c:f>Sheet1!$B$2:$B$4</c:f>
              <c:numCache>
                <c:formatCode>General</c:formatCode>
                <c:ptCount val="3"/>
                <c:pt idx="0">
                  <c:v>5</c:v>
                </c:pt>
                <c:pt idx="1">
                  <c:v>5</c:v>
                </c:pt>
                <c:pt idx="2">
                  <c:v>1</c:v>
                </c:pt>
              </c:numCache>
            </c:numRef>
          </c:val>
          <c:extLst>
            <c:ext xmlns:c16="http://schemas.microsoft.com/office/drawing/2014/chart" uri="{C3380CC4-5D6E-409C-BE32-E72D297353CC}">
              <c16:uniqueId val="{00000000-7F1B-4CC7-AA78-5CF111F6D194}"/>
            </c:ext>
          </c:extLst>
        </c:ser>
        <c:dLbls>
          <c:showLegendKey val="0"/>
          <c:showVal val="0"/>
          <c:showCatName val="0"/>
          <c:showSerName val="0"/>
          <c:showPercent val="0"/>
          <c:showBubbleSize val="0"/>
          <c:showLeaderLines val="1"/>
        </c:dLbls>
      </c:pie3DChart>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304231520637329"/>
          <c:y val="0.13033366839783325"/>
          <c:w val="0.734412650858972"/>
          <c:h val="0.89215686274509809"/>
        </c:manualLayout>
      </c:layout>
      <c:pieChart>
        <c:varyColors val="1"/>
        <c:dLbls>
          <c:showLegendKey val="0"/>
          <c:showVal val="0"/>
          <c:showCatName val="0"/>
          <c:showSerName val="0"/>
          <c:showPercent val="0"/>
          <c:showBubbleSize val="0"/>
          <c:showLeaderLines val="0"/>
        </c:dLbls>
        <c:firstSliceAng val="194"/>
      </c:pieChart>
    </c:plotArea>
    <c:legend>
      <c:legendPos val="b"/>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304231520637329"/>
          <c:y val="0.13033366839783325"/>
          <c:w val="0.734412650858972"/>
          <c:h val="0.89215686274509809"/>
        </c:manualLayout>
      </c:layout>
      <c:pieChart>
        <c:varyColors val="1"/>
        <c:dLbls>
          <c:showLegendKey val="0"/>
          <c:showVal val="0"/>
          <c:showCatName val="0"/>
          <c:showSerName val="0"/>
          <c:showPercent val="0"/>
          <c:showBubbleSize val="0"/>
          <c:showLeaderLines val="0"/>
        </c:dLbls>
        <c:firstSliceAng val="194"/>
      </c:pieChart>
    </c:plotArea>
    <c:legend>
      <c:legendPos val="b"/>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90"/>
      <c:rAngAx val="0"/>
      <c:perspective val="9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dPt>
            <c:idx val="0"/>
            <c:bubble3D val="0"/>
            <c:spPr>
              <a:solidFill>
                <a:schemeClr val="tx2"/>
              </a:solidFill>
            </c:spPr>
            <c:extLst>
              <c:ext xmlns:c16="http://schemas.microsoft.com/office/drawing/2014/chart" uri="{C3380CC4-5D6E-409C-BE32-E72D297353CC}">
                <c16:uniqueId val="{00000001-5EE1-4738-BB7D-51ED21C9E6A9}"/>
              </c:ext>
            </c:extLst>
          </c:dPt>
          <c:dPt>
            <c:idx val="1"/>
            <c:bubble3D val="0"/>
            <c:spPr>
              <a:solidFill>
                <a:schemeClr val="accent1">
                  <a:lumMod val="40000"/>
                  <a:lumOff val="60000"/>
                </a:schemeClr>
              </a:solidFill>
            </c:spPr>
            <c:extLst>
              <c:ext xmlns:c16="http://schemas.microsoft.com/office/drawing/2014/chart" uri="{C3380CC4-5D6E-409C-BE32-E72D297353CC}">
                <c16:uniqueId val="{00000003-5EE1-4738-BB7D-51ED21C9E6A9}"/>
              </c:ext>
            </c:extLst>
          </c:dPt>
          <c:cat>
            <c:strRef>
              <c:f>Sheet1!$A$2:$A$4</c:f>
              <c:strCache>
                <c:ptCount val="3"/>
                <c:pt idx="0">
                  <c:v>Yes</c:v>
                </c:pt>
                <c:pt idx="1">
                  <c:v>No</c:v>
                </c:pt>
                <c:pt idx="2">
                  <c:v>Maybe</c:v>
                </c:pt>
              </c:strCache>
            </c:strRef>
          </c:cat>
          <c:val>
            <c:numRef>
              <c:f>Sheet1!$B$2:$B$4</c:f>
              <c:numCache>
                <c:formatCode>General</c:formatCode>
                <c:ptCount val="3"/>
                <c:pt idx="0">
                  <c:v>5</c:v>
                </c:pt>
                <c:pt idx="1">
                  <c:v>5</c:v>
                </c:pt>
                <c:pt idx="2">
                  <c:v>1</c:v>
                </c:pt>
              </c:numCache>
            </c:numRef>
          </c:val>
          <c:extLst>
            <c:ext xmlns:c16="http://schemas.microsoft.com/office/drawing/2014/chart" uri="{C3380CC4-5D6E-409C-BE32-E72D297353CC}">
              <c16:uniqueId val="{00000004-5EE1-4738-BB7D-51ED21C9E6A9}"/>
            </c:ext>
          </c:extLst>
        </c:ser>
        <c:dLbls>
          <c:showLegendKey val="0"/>
          <c:showVal val="0"/>
          <c:showCatName val="0"/>
          <c:showSerName val="0"/>
          <c:showPercent val="0"/>
          <c:showBubbleSize val="0"/>
          <c:showLeaderLines val="1"/>
        </c:dLbls>
      </c:pie3DChart>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solidFill>
            </c:spPr>
            <c:extLst>
              <c:ext xmlns:c16="http://schemas.microsoft.com/office/drawing/2014/chart" uri="{C3380CC4-5D6E-409C-BE32-E72D297353CC}">
                <c16:uniqueId val="{00000000-D091-4C4E-BBCA-7970E9F8411F}"/>
              </c:ext>
            </c:extLst>
          </c:dPt>
          <c:dPt>
            <c:idx val="1"/>
            <c:bubble3D val="0"/>
            <c:spPr>
              <a:solidFill>
                <a:schemeClr val="accent1">
                  <a:lumMod val="40000"/>
                  <a:lumOff val="60000"/>
                </a:schemeClr>
              </a:solidFill>
            </c:spPr>
            <c:extLst>
              <c:ext xmlns:c16="http://schemas.microsoft.com/office/drawing/2014/chart" uri="{C3380CC4-5D6E-409C-BE32-E72D297353CC}">
                <c16:uniqueId val="{00000001-D091-4C4E-BBCA-7970E9F8411F}"/>
              </c:ext>
            </c:extLst>
          </c:dPt>
          <c:cat>
            <c:strRef>
              <c:f>Sheet1!$A$2:$A$4</c:f>
              <c:strCache>
                <c:ptCount val="3"/>
                <c:pt idx="0">
                  <c:v>Yes</c:v>
                </c:pt>
                <c:pt idx="1">
                  <c:v>No</c:v>
                </c:pt>
                <c:pt idx="2">
                  <c:v>Maybe</c:v>
                </c:pt>
              </c:strCache>
            </c:strRef>
          </c:cat>
          <c:val>
            <c:numRef>
              <c:f>Sheet1!$B$2:$B$4</c:f>
              <c:numCache>
                <c:formatCode>General</c:formatCode>
                <c:ptCount val="3"/>
                <c:pt idx="0">
                  <c:v>5</c:v>
                </c:pt>
                <c:pt idx="1">
                  <c:v>5</c:v>
                </c:pt>
                <c:pt idx="2">
                  <c:v>1</c:v>
                </c:pt>
              </c:numCache>
            </c:numRef>
          </c:val>
          <c:extLst>
            <c:ext xmlns:c16="http://schemas.microsoft.com/office/drawing/2014/chart" uri="{C3380CC4-5D6E-409C-BE32-E72D297353CC}">
              <c16:uniqueId val="{00000000-7F1B-4CC7-AA78-5CF111F6D194}"/>
            </c:ext>
          </c:extLst>
        </c:ser>
        <c:dLbls>
          <c:showLegendKey val="0"/>
          <c:showVal val="0"/>
          <c:showCatName val="0"/>
          <c:showSerName val="0"/>
          <c:showPercent val="0"/>
          <c:showBubbleSize val="0"/>
          <c:showLeaderLines val="1"/>
        </c:dLbls>
        <c:firstSliceAng val="197"/>
      </c:pieChart>
    </c:plotArea>
    <c:legend>
      <c:legendPos val="r"/>
      <c:overlay val="0"/>
    </c:legend>
    <c:plotVisOnly val="1"/>
    <c:dispBlanksAs val="gap"/>
    <c:showDLblsOverMax val="0"/>
  </c:chart>
  <c:spPr>
    <a:ln>
      <a:noFill/>
    </a:ln>
  </c:spPr>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376119210837974E-2"/>
          <c:y val="0"/>
          <c:w val="0.51620688549924465"/>
          <c:h val="1"/>
        </c:manualLayout>
      </c:layout>
      <c:pieChart>
        <c:varyColors val="1"/>
        <c:ser>
          <c:idx val="0"/>
          <c:order val="0"/>
          <c:spPr>
            <a:ln>
              <a:noFill/>
            </a:ln>
          </c:spPr>
          <c:dPt>
            <c:idx val="0"/>
            <c:bubble3D val="0"/>
            <c:spPr>
              <a:solidFill>
                <a:schemeClr val="accent1"/>
              </a:solidFill>
              <a:ln w="19050">
                <a:noFill/>
              </a:ln>
              <a:effectLst/>
            </c:spPr>
            <c:extLst>
              <c:ext xmlns:c16="http://schemas.microsoft.com/office/drawing/2014/chart" uri="{C3380CC4-5D6E-409C-BE32-E72D297353CC}">
                <c16:uniqueId val="{00000001-74B8-49CB-B4D6-8B3AEE8087F8}"/>
              </c:ext>
            </c:extLst>
          </c:dPt>
          <c:dPt>
            <c:idx val="1"/>
            <c:bubble3D val="0"/>
            <c:spPr>
              <a:solidFill>
                <a:schemeClr val="accent2"/>
              </a:solidFill>
              <a:ln w="19050">
                <a:noFill/>
              </a:ln>
              <a:effectLst/>
            </c:spPr>
            <c:extLst>
              <c:ext xmlns:c16="http://schemas.microsoft.com/office/drawing/2014/chart" uri="{C3380CC4-5D6E-409C-BE32-E72D297353CC}">
                <c16:uniqueId val="{00000003-74B8-49CB-B4D6-8B3AEE8087F8}"/>
              </c:ext>
            </c:extLst>
          </c:dPt>
          <c:dPt>
            <c:idx val="2"/>
            <c:bubble3D val="0"/>
            <c:spPr>
              <a:solidFill>
                <a:schemeClr val="accent3"/>
              </a:solidFill>
              <a:ln w="19050">
                <a:noFill/>
              </a:ln>
              <a:effectLst/>
            </c:spPr>
            <c:extLst>
              <c:ext xmlns:c16="http://schemas.microsoft.com/office/drawing/2014/chart" uri="{C3380CC4-5D6E-409C-BE32-E72D297353CC}">
                <c16:uniqueId val="{00000005-74B8-49CB-B4D6-8B3AEE8087F8}"/>
              </c:ext>
            </c:extLst>
          </c:dPt>
          <c:dPt>
            <c:idx val="3"/>
            <c:bubble3D val="0"/>
            <c:spPr>
              <a:solidFill>
                <a:schemeClr val="accent4"/>
              </a:solidFill>
              <a:ln w="19050">
                <a:noFill/>
              </a:ln>
              <a:effectLst/>
            </c:spPr>
            <c:extLst>
              <c:ext xmlns:c16="http://schemas.microsoft.com/office/drawing/2014/chart" uri="{C3380CC4-5D6E-409C-BE32-E72D297353CC}">
                <c16:uniqueId val="{00000007-74B8-49CB-B4D6-8B3AEE8087F8}"/>
              </c:ext>
            </c:extLst>
          </c:dPt>
          <c:dPt>
            <c:idx val="4"/>
            <c:bubble3D val="0"/>
            <c:spPr>
              <a:solidFill>
                <a:schemeClr val="accent5"/>
              </a:solidFill>
              <a:ln w="19050">
                <a:noFill/>
              </a:ln>
              <a:effectLst/>
            </c:spPr>
            <c:extLst>
              <c:ext xmlns:c16="http://schemas.microsoft.com/office/drawing/2014/chart" uri="{C3380CC4-5D6E-409C-BE32-E72D297353CC}">
                <c16:uniqueId val="{00000009-74B8-49CB-B4D6-8B3AEE8087F8}"/>
              </c:ext>
            </c:extLst>
          </c:dPt>
          <c:cat>
            <c:strRef>
              <c:f>Sheet1!$A$2:$A$6</c:f>
              <c:strCache>
                <c:ptCount val="5"/>
                <c:pt idx="0">
                  <c:v>Fudge</c:v>
                </c:pt>
                <c:pt idx="1">
                  <c:v>Pecan</c:v>
                </c:pt>
                <c:pt idx="2">
                  <c:v>Cherry</c:v>
                </c:pt>
                <c:pt idx="3">
                  <c:v>Apple</c:v>
                </c:pt>
                <c:pt idx="4">
                  <c:v>Meat</c:v>
                </c:pt>
              </c:strCache>
            </c:strRef>
          </c:cat>
          <c:val>
            <c:numRef>
              <c:f>Sheet1!$C$2:$C$6</c:f>
              <c:numCache>
                <c:formatCode>0%</c:formatCode>
                <c:ptCount val="5"/>
                <c:pt idx="0">
                  <c:v>0.21978021978021978</c:v>
                </c:pt>
                <c:pt idx="1">
                  <c:v>0.16483516483516483</c:v>
                </c:pt>
                <c:pt idx="2">
                  <c:v>4.3956043956043959E-2</c:v>
                </c:pt>
                <c:pt idx="3">
                  <c:v>0.24175824175824176</c:v>
                </c:pt>
                <c:pt idx="4">
                  <c:v>0.32967032967032966</c:v>
                </c:pt>
              </c:numCache>
            </c:numRef>
          </c:val>
          <c:extLst>
            <c:ext xmlns:c16="http://schemas.microsoft.com/office/drawing/2014/chart" uri="{C3380CC4-5D6E-409C-BE32-E72D297353CC}">
              <c16:uniqueId val="{0000000A-74B8-49CB-B4D6-8B3AEE8087F8}"/>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3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376119210837974E-2"/>
          <c:y val="0"/>
          <c:w val="0.51620688549924465"/>
          <c:h val="1"/>
        </c:manualLayout>
      </c:layout>
      <c:pieChart>
        <c:varyColors val="1"/>
        <c:ser>
          <c:idx val="0"/>
          <c:order val="0"/>
          <c:spPr>
            <a:ln>
              <a:noFill/>
            </a:ln>
          </c:spPr>
          <c:dPt>
            <c:idx val="0"/>
            <c:bubble3D val="0"/>
            <c:spPr>
              <a:solidFill>
                <a:schemeClr val="accent1"/>
              </a:solidFill>
              <a:ln w="19050">
                <a:noFill/>
              </a:ln>
              <a:effectLst/>
            </c:spPr>
            <c:extLst>
              <c:ext xmlns:c16="http://schemas.microsoft.com/office/drawing/2014/chart" uri="{C3380CC4-5D6E-409C-BE32-E72D297353CC}">
                <c16:uniqueId val="{00000001-74B8-49CB-B4D6-8B3AEE8087F8}"/>
              </c:ext>
            </c:extLst>
          </c:dPt>
          <c:dPt>
            <c:idx val="1"/>
            <c:bubble3D val="0"/>
            <c:spPr>
              <a:solidFill>
                <a:schemeClr val="accent2"/>
              </a:solidFill>
              <a:ln w="19050">
                <a:noFill/>
              </a:ln>
              <a:effectLst/>
            </c:spPr>
            <c:extLst>
              <c:ext xmlns:c16="http://schemas.microsoft.com/office/drawing/2014/chart" uri="{C3380CC4-5D6E-409C-BE32-E72D297353CC}">
                <c16:uniqueId val="{00000003-74B8-49CB-B4D6-8B3AEE8087F8}"/>
              </c:ext>
            </c:extLst>
          </c:dPt>
          <c:dPt>
            <c:idx val="2"/>
            <c:bubble3D val="0"/>
            <c:spPr>
              <a:solidFill>
                <a:schemeClr val="accent3"/>
              </a:solidFill>
              <a:ln w="19050">
                <a:noFill/>
              </a:ln>
              <a:effectLst/>
            </c:spPr>
            <c:extLst>
              <c:ext xmlns:c16="http://schemas.microsoft.com/office/drawing/2014/chart" uri="{C3380CC4-5D6E-409C-BE32-E72D297353CC}">
                <c16:uniqueId val="{00000005-74B8-49CB-B4D6-8B3AEE8087F8}"/>
              </c:ext>
            </c:extLst>
          </c:dPt>
          <c:dPt>
            <c:idx val="3"/>
            <c:bubble3D val="0"/>
            <c:spPr>
              <a:solidFill>
                <a:schemeClr val="accent4"/>
              </a:solidFill>
              <a:ln w="19050">
                <a:noFill/>
              </a:ln>
              <a:effectLst/>
            </c:spPr>
            <c:extLst>
              <c:ext xmlns:c16="http://schemas.microsoft.com/office/drawing/2014/chart" uri="{C3380CC4-5D6E-409C-BE32-E72D297353CC}">
                <c16:uniqueId val="{00000007-74B8-49CB-B4D6-8B3AEE8087F8}"/>
              </c:ext>
            </c:extLst>
          </c:dPt>
          <c:dPt>
            <c:idx val="4"/>
            <c:bubble3D val="0"/>
            <c:spPr>
              <a:solidFill>
                <a:schemeClr val="accent5"/>
              </a:solidFill>
              <a:ln w="19050">
                <a:noFill/>
              </a:ln>
              <a:effectLst/>
            </c:spPr>
            <c:extLst>
              <c:ext xmlns:c16="http://schemas.microsoft.com/office/drawing/2014/chart" uri="{C3380CC4-5D6E-409C-BE32-E72D297353CC}">
                <c16:uniqueId val="{00000009-74B8-49CB-B4D6-8B3AEE8087F8}"/>
              </c:ext>
            </c:extLst>
          </c:dPt>
          <c:dLbls>
            <c:dLbl>
              <c:idx val="0"/>
              <c:tx>
                <c:rich>
                  <a:bodyPr/>
                  <a:lstStyle/>
                  <a:p>
                    <a:fld id="{F7BDA84A-4F0D-469D-9E39-B8F230F4EED7}" type="CELLRANGE">
                      <a:rPr lang="en-US"/>
                      <a:pPr/>
                      <a:t>[CELLRANGE]</a:t>
                    </a:fld>
                    <a:r>
                      <a:rPr lang="en-US" baseline="0"/>
                      <a:t>, </a:t>
                    </a:r>
                    <a:fld id="{266902CD-8DB1-465B-8120-3397EC6210DF}"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74B8-49CB-B4D6-8B3AEE8087F8}"/>
                </c:ext>
              </c:extLst>
            </c:dLbl>
            <c:dLbl>
              <c:idx val="1"/>
              <c:tx>
                <c:rich>
                  <a:bodyPr/>
                  <a:lstStyle/>
                  <a:p>
                    <a:fld id="{ED19C454-6496-4A53-932C-9C77384BD2CB}" type="CELLRANGE">
                      <a:rPr lang="en-US"/>
                      <a:pPr/>
                      <a:t>[CELLRANGE]</a:t>
                    </a:fld>
                    <a:r>
                      <a:rPr lang="en-US" baseline="0"/>
                      <a:t>, </a:t>
                    </a:r>
                    <a:fld id="{18BF78E5-FB96-4534-B3E2-AB43C3303175}"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74B8-49CB-B4D6-8B3AEE8087F8}"/>
                </c:ext>
              </c:extLst>
            </c:dLbl>
            <c:dLbl>
              <c:idx val="2"/>
              <c:tx>
                <c:rich>
                  <a:bodyPr/>
                  <a:lstStyle/>
                  <a:p>
                    <a:fld id="{7E76F587-0452-4C11-A301-AFA2C209DA01}" type="CELLRANGE">
                      <a:rPr lang="en-US"/>
                      <a:pPr/>
                      <a:t>[CELLRANGE]</a:t>
                    </a:fld>
                    <a:r>
                      <a:rPr lang="en-US" baseline="0"/>
                      <a:t>, </a:t>
                    </a:r>
                    <a:fld id="{FD71AEE6-63AE-4E3F-B9DA-8F2780A56907}"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74B8-49CB-B4D6-8B3AEE8087F8}"/>
                </c:ext>
              </c:extLst>
            </c:dLbl>
            <c:dLbl>
              <c:idx val="3"/>
              <c:tx>
                <c:rich>
                  <a:bodyPr/>
                  <a:lstStyle/>
                  <a:p>
                    <a:fld id="{5B27C2B7-8859-4D0A-A375-4B3C87BE7BE2}" type="CELLRANGE">
                      <a:rPr lang="en-US"/>
                      <a:pPr/>
                      <a:t>[CELLRANGE]</a:t>
                    </a:fld>
                    <a:r>
                      <a:rPr lang="en-US" baseline="0"/>
                      <a:t>, </a:t>
                    </a:r>
                    <a:fld id="{AB96041F-6DE2-449A-8EFE-6F2F470BA492}"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74B8-49CB-B4D6-8B3AEE8087F8}"/>
                </c:ext>
              </c:extLst>
            </c:dLbl>
            <c:dLbl>
              <c:idx val="4"/>
              <c:tx>
                <c:rich>
                  <a:bodyPr/>
                  <a:lstStyle/>
                  <a:p>
                    <a:fld id="{B4348430-E9E4-4FE2-9F1A-2F39F8A06A3E}" type="CELLRANGE">
                      <a:rPr lang="en-US"/>
                      <a:pPr/>
                      <a:t>[CELLRANGE]</a:t>
                    </a:fld>
                    <a:r>
                      <a:rPr lang="en-US" baseline="0"/>
                      <a:t>, </a:t>
                    </a:r>
                    <a:fld id="{DD719513-5E23-49AD-832C-74BF716E7AA9}"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74B8-49CB-B4D6-8B3AEE8087F8}"/>
                </c:ext>
              </c:extLst>
            </c:dLbl>
            <c:spPr>
              <a:noFill/>
              <a:ln>
                <a:noFill/>
              </a:ln>
              <a:effectLst/>
            </c:spPr>
            <c:txPr>
              <a:bodyPr rot="0" spcFirstLastPara="1" vertOverflow="ellipsis" vert="horz" wrap="square" lIns="38100" tIns="19050" rIns="38100" bIns="19050" anchor="ctr" anchorCtr="1">
                <a:spAutoFit/>
              </a:bodyPr>
              <a:lstStyle/>
              <a:p>
                <a:pPr>
                  <a:defRPr sz="45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showDataLabelsRange val="1"/>
              </c:ext>
            </c:extLst>
          </c:dLbls>
          <c:cat>
            <c:strRef>
              <c:f>Sheet1!$A$2:$A$6</c:f>
              <c:strCache>
                <c:ptCount val="5"/>
                <c:pt idx="0">
                  <c:v>Fudge</c:v>
                </c:pt>
                <c:pt idx="1">
                  <c:v>Pecan</c:v>
                </c:pt>
                <c:pt idx="2">
                  <c:v>Cherry</c:v>
                </c:pt>
                <c:pt idx="3">
                  <c:v>Apple</c:v>
                </c:pt>
                <c:pt idx="4">
                  <c:v>Meat</c:v>
                </c:pt>
              </c:strCache>
            </c:strRef>
          </c:cat>
          <c:val>
            <c:numRef>
              <c:f>Sheet1!$C$2:$C$6</c:f>
              <c:numCache>
                <c:formatCode>0%</c:formatCode>
                <c:ptCount val="5"/>
                <c:pt idx="0">
                  <c:v>0.21978021978021978</c:v>
                </c:pt>
                <c:pt idx="1">
                  <c:v>0.16483516483516483</c:v>
                </c:pt>
                <c:pt idx="2">
                  <c:v>4.3956043956043959E-2</c:v>
                </c:pt>
                <c:pt idx="3">
                  <c:v>0.24175824175824176</c:v>
                </c:pt>
                <c:pt idx="4">
                  <c:v>0.32967032967032966</c:v>
                </c:pt>
              </c:numCache>
            </c:numRef>
          </c:val>
          <c:extLst>
            <c:ext xmlns:c15="http://schemas.microsoft.com/office/drawing/2012/chart" uri="{02D57815-91ED-43cb-92C2-25804820EDAC}">
              <c15:datalabelsRange>
                <c15:f>Sheet1!$A$2:$A$6</c15:f>
                <c15:dlblRangeCache>
                  <c:ptCount val="5"/>
                  <c:pt idx="0">
                    <c:v>Fudge</c:v>
                  </c:pt>
                  <c:pt idx="1">
                    <c:v>Pecan</c:v>
                  </c:pt>
                  <c:pt idx="2">
                    <c:v>Cherry</c:v>
                  </c:pt>
                  <c:pt idx="3">
                    <c:v>Apple</c:v>
                  </c:pt>
                  <c:pt idx="4">
                    <c:v>Meat</c:v>
                  </c:pt>
                </c15:dlblRangeCache>
              </c15:datalabelsRange>
            </c:ext>
            <c:ext xmlns:c16="http://schemas.microsoft.com/office/drawing/2014/chart" uri="{C3380CC4-5D6E-409C-BE32-E72D297353CC}">
              <c16:uniqueId val="{0000000A-74B8-49CB-B4D6-8B3AEE8087F8}"/>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3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376119210837974E-2"/>
          <c:y val="0"/>
          <c:w val="0.51620688549924465"/>
          <c:h val="1"/>
        </c:manualLayout>
      </c:layout>
      <c:pieChart>
        <c:varyColors val="1"/>
        <c:ser>
          <c:idx val="0"/>
          <c:order val="0"/>
          <c:spPr>
            <a:solidFill>
              <a:schemeClr val="bg1"/>
            </a:solidFill>
            <a:ln>
              <a:noFill/>
            </a:ln>
          </c:spPr>
          <c:dPt>
            <c:idx val="0"/>
            <c:bubble3D val="0"/>
            <c:spPr>
              <a:solidFill>
                <a:schemeClr val="bg1"/>
              </a:solidFill>
              <a:ln w="19050">
                <a:noFill/>
              </a:ln>
              <a:effectLst/>
            </c:spPr>
            <c:extLst>
              <c:ext xmlns:c16="http://schemas.microsoft.com/office/drawing/2014/chart" uri="{C3380CC4-5D6E-409C-BE32-E72D297353CC}">
                <c16:uniqueId val="{00000001-74B8-49CB-B4D6-8B3AEE8087F8}"/>
              </c:ext>
            </c:extLst>
          </c:dPt>
          <c:dPt>
            <c:idx val="1"/>
            <c:bubble3D val="0"/>
            <c:spPr>
              <a:solidFill>
                <a:schemeClr val="bg1"/>
              </a:solidFill>
              <a:ln w="19050">
                <a:noFill/>
              </a:ln>
              <a:effectLst/>
            </c:spPr>
            <c:extLst>
              <c:ext xmlns:c16="http://schemas.microsoft.com/office/drawing/2014/chart" uri="{C3380CC4-5D6E-409C-BE32-E72D297353CC}">
                <c16:uniqueId val="{00000003-74B8-49CB-B4D6-8B3AEE8087F8}"/>
              </c:ext>
            </c:extLst>
          </c:dPt>
          <c:dPt>
            <c:idx val="2"/>
            <c:bubble3D val="0"/>
            <c:spPr>
              <a:solidFill>
                <a:schemeClr val="bg1"/>
              </a:solidFill>
              <a:ln w="19050">
                <a:noFill/>
              </a:ln>
              <a:effectLst/>
            </c:spPr>
            <c:extLst>
              <c:ext xmlns:c16="http://schemas.microsoft.com/office/drawing/2014/chart" uri="{C3380CC4-5D6E-409C-BE32-E72D297353CC}">
                <c16:uniqueId val="{00000005-74B8-49CB-B4D6-8B3AEE8087F8}"/>
              </c:ext>
            </c:extLst>
          </c:dPt>
          <c:dPt>
            <c:idx val="3"/>
            <c:bubble3D val="0"/>
            <c:spPr>
              <a:solidFill>
                <a:schemeClr val="bg1"/>
              </a:solidFill>
              <a:ln w="19050">
                <a:noFill/>
              </a:ln>
              <a:effectLst/>
            </c:spPr>
            <c:extLst>
              <c:ext xmlns:c16="http://schemas.microsoft.com/office/drawing/2014/chart" uri="{C3380CC4-5D6E-409C-BE32-E72D297353CC}">
                <c16:uniqueId val="{00000007-74B8-49CB-B4D6-8B3AEE8087F8}"/>
              </c:ext>
            </c:extLst>
          </c:dPt>
          <c:dPt>
            <c:idx val="4"/>
            <c:bubble3D val="0"/>
            <c:spPr>
              <a:solidFill>
                <a:schemeClr val="bg1"/>
              </a:solidFill>
              <a:ln w="19050">
                <a:noFill/>
              </a:ln>
              <a:effectLst/>
            </c:spPr>
            <c:extLst>
              <c:ext xmlns:c16="http://schemas.microsoft.com/office/drawing/2014/chart" uri="{C3380CC4-5D6E-409C-BE32-E72D297353CC}">
                <c16:uniqueId val="{00000009-74B8-49CB-B4D6-8B3AEE8087F8}"/>
              </c:ext>
            </c:extLst>
          </c:dPt>
          <c:dLbls>
            <c:dLbl>
              <c:idx val="0"/>
              <c:tx>
                <c:rich>
                  <a:bodyPr/>
                  <a:lstStyle/>
                  <a:p>
                    <a:fld id="{FB5C9773-8AD4-4469-8EB8-A1665F9A5CA2}" type="CELLRANGE">
                      <a:rPr lang="en-US"/>
                      <a:pPr/>
                      <a:t>[CELLRANGE]</a:t>
                    </a:fld>
                    <a:r>
                      <a:rPr lang="en-US" baseline="0"/>
                      <a:t>, </a:t>
                    </a:r>
                    <a:fld id="{4A933652-7AC2-4379-BA35-3BB03A621171}"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74B8-49CB-B4D6-8B3AEE8087F8}"/>
                </c:ext>
              </c:extLst>
            </c:dLbl>
            <c:dLbl>
              <c:idx val="1"/>
              <c:tx>
                <c:rich>
                  <a:bodyPr/>
                  <a:lstStyle/>
                  <a:p>
                    <a:fld id="{2B2CBEF1-C8B5-4D2E-A7B4-FE4D0775E5AE}" type="CELLRANGE">
                      <a:rPr lang="en-US"/>
                      <a:pPr/>
                      <a:t>[CELLRANGE]</a:t>
                    </a:fld>
                    <a:r>
                      <a:rPr lang="en-US" baseline="0"/>
                      <a:t>, </a:t>
                    </a:r>
                    <a:fld id="{2304342E-CA41-418A-ADF6-12C951D61CB1}"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74B8-49CB-B4D6-8B3AEE8087F8}"/>
                </c:ext>
              </c:extLst>
            </c:dLbl>
            <c:dLbl>
              <c:idx val="2"/>
              <c:tx>
                <c:rich>
                  <a:bodyPr/>
                  <a:lstStyle/>
                  <a:p>
                    <a:fld id="{0E23F806-5F2B-42E0-A128-909364608B81}" type="CELLRANGE">
                      <a:rPr lang="en-US"/>
                      <a:pPr/>
                      <a:t>[CELLRANGE]</a:t>
                    </a:fld>
                    <a:r>
                      <a:rPr lang="en-US" baseline="0"/>
                      <a:t>, </a:t>
                    </a:r>
                    <a:fld id="{C922537F-1B28-402F-9FEC-E0790BE87393}"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74B8-49CB-B4D6-8B3AEE8087F8}"/>
                </c:ext>
              </c:extLst>
            </c:dLbl>
            <c:dLbl>
              <c:idx val="3"/>
              <c:tx>
                <c:rich>
                  <a:bodyPr/>
                  <a:lstStyle/>
                  <a:p>
                    <a:fld id="{ECCBB819-A24C-4A6A-87D2-FE3983BC70E0}" type="CELLRANGE">
                      <a:rPr lang="en-US"/>
                      <a:pPr/>
                      <a:t>[CELLRANGE]</a:t>
                    </a:fld>
                    <a:r>
                      <a:rPr lang="en-US" baseline="0"/>
                      <a:t>, </a:t>
                    </a:r>
                    <a:fld id="{F7B65783-1D2C-4F95-9748-2C9CFC7C757C}"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74B8-49CB-B4D6-8B3AEE8087F8}"/>
                </c:ext>
              </c:extLst>
            </c:dLbl>
            <c:dLbl>
              <c:idx val="4"/>
              <c:tx>
                <c:rich>
                  <a:bodyPr/>
                  <a:lstStyle/>
                  <a:p>
                    <a:fld id="{A087B3D8-09D2-46F0-A2DC-A54B24C15CAA}" type="CELLRANGE">
                      <a:rPr lang="en-US"/>
                      <a:pPr/>
                      <a:t>[CELLRANGE]</a:t>
                    </a:fld>
                    <a:r>
                      <a:rPr lang="en-US" baseline="0"/>
                      <a:t>, </a:t>
                    </a:r>
                    <a:fld id="{512F5DA8-B864-477B-9DDA-354F833A803A}"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74B8-49CB-B4D6-8B3AEE8087F8}"/>
                </c:ext>
              </c:extLst>
            </c:dLbl>
            <c:spPr>
              <a:noFill/>
              <a:ln>
                <a:noFill/>
              </a:ln>
              <a:effectLst/>
            </c:spPr>
            <c:txPr>
              <a:bodyPr rot="0" spcFirstLastPara="1" vertOverflow="ellipsis" vert="horz" wrap="square" lIns="38100" tIns="19050" rIns="38100" bIns="19050" anchor="ctr" anchorCtr="1">
                <a:spAutoFit/>
              </a:bodyPr>
              <a:lstStyle/>
              <a:p>
                <a:pPr>
                  <a:defRPr sz="45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showDataLabelsRange val="1"/>
              </c:ext>
            </c:extLst>
          </c:dLbls>
          <c:cat>
            <c:strRef>
              <c:f>Sheet1!$A$2:$A$6</c:f>
              <c:strCache>
                <c:ptCount val="5"/>
                <c:pt idx="0">
                  <c:v>Fudge</c:v>
                </c:pt>
                <c:pt idx="1">
                  <c:v>Pecan</c:v>
                </c:pt>
                <c:pt idx="2">
                  <c:v>Cherry</c:v>
                </c:pt>
                <c:pt idx="3">
                  <c:v>Apple</c:v>
                </c:pt>
                <c:pt idx="4">
                  <c:v>Meat</c:v>
                </c:pt>
              </c:strCache>
            </c:strRef>
          </c:cat>
          <c:val>
            <c:numRef>
              <c:f>Sheet1!$C$2:$C$6</c:f>
              <c:numCache>
                <c:formatCode>0%</c:formatCode>
                <c:ptCount val="5"/>
                <c:pt idx="0">
                  <c:v>0.21978021978021978</c:v>
                </c:pt>
                <c:pt idx="1">
                  <c:v>0.16483516483516483</c:v>
                </c:pt>
                <c:pt idx="2">
                  <c:v>4.3956043956043959E-2</c:v>
                </c:pt>
                <c:pt idx="3">
                  <c:v>0.24175824175824176</c:v>
                </c:pt>
                <c:pt idx="4">
                  <c:v>0.32967032967032966</c:v>
                </c:pt>
              </c:numCache>
            </c:numRef>
          </c:val>
          <c:extLst>
            <c:ext xmlns:c15="http://schemas.microsoft.com/office/drawing/2012/chart" uri="{02D57815-91ED-43cb-92C2-25804820EDAC}">
              <c15:datalabelsRange>
                <c15:f>Sheet1!$A$2:$A$6</c15:f>
                <c15:dlblRangeCache>
                  <c:ptCount val="5"/>
                  <c:pt idx="0">
                    <c:v>Fudge</c:v>
                  </c:pt>
                  <c:pt idx="1">
                    <c:v>Pecan</c:v>
                  </c:pt>
                  <c:pt idx="2">
                    <c:v>Cherry</c:v>
                  </c:pt>
                  <c:pt idx="3">
                    <c:v>Apple</c:v>
                  </c:pt>
                  <c:pt idx="4">
                    <c:v>Meat</c:v>
                  </c:pt>
                </c15:dlblRangeCache>
              </c15:datalabelsRange>
            </c:ext>
            <c:ext xmlns:c16="http://schemas.microsoft.com/office/drawing/2014/chart" uri="{C3380CC4-5D6E-409C-BE32-E72D297353CC}">
              <c16:uniqueId val="{0000000A-74B8-49CB-B4D6-8B3AEE8087F8}"/>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3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4C374B-1FF6-4E7E-B4AD-F2061564FB36}" type="datetimeFigureOut">
              <a:rPr lang="en-US" smtClean="0"/>
              <a:t>6/16/2021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E3ED37-DC32-4F8F-8562-E4B6B4A33953}" type="slidenum">
              <a:rPr lang="en-US" smtClean="0"/>
              <a:t>‹#›</a:t>
            </a:fld>
            <a:endParaRPr lang="en-US"/>
          </a:p>
        </p:txBody>
      </p:sp>
    </p:spTree>
    <p:extLst>
      <p:ext uri="{BB962C8B-B14F-4D97-AF65-F5344CB8AC3E}">
        <p14:creationId xmlns:p14="http://schemas.microsoft.com/office/powerpoint/2010/main" val="3014483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other words, what we see in the</a:t>
            </a:r>
            <a:r>
              <a:rPr lang="en-US" baseline="0" dirty="0"/>
              <a:t> visual world isn’t necessarily what our brain’s interpret. By the time data becomes cognition, it’s already been processed. Visual illusions, for instance, demonstrate how we can create patterns that aren’t there. This is an important concept to embrace: as a computer processes raw data exported by some system, our brains also process information from the visual world. </a:t>
            </a:r>
          </a:p>
          <a:p>
            <a:endParaRPr lang="en-US" baseline="0" dirty="0"/>
          </a:p>
          <a:p>
            <a:r>
              <a:rPr lang="en-US" baseline="0" dirty="0"/>
              <a:t>Data in our world is constantly being processed.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4</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676839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Spatial positioning is</a:t>
            </a:r>
            <a:r>
              <a:rPr lang="en-US" baseline="0" dirty="0"/>
              <a:t> a </a:t>
            </a:r>
            <a:r>
              <a:rPr lang="en-US" baseline="0" dirty="0" err="1"/>
              <a:t>preattentive</a:t>
            </a:r>
            <a:r>
              <a:rPr lang="en-US" baseline="0" dirty="0"/>
              <a:t> attribute with which we are most familiar. It suggests that we judge values to be greater when they are higher up and farther to the right. This makes intuitive sense based on what we’ve learned in algebra. In fact, you can see how our mind inputs missing data to make this work on the next slide.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13</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3211147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a:t>
            </a:r>
            <a:r>
              <a:rPr lang="en-US" baseline="0" dirty="0"/>
              <a:t> the Yes and No slices are indeed the same size. However, by using a three dimensional perspective we create information that isn’t there. In other words, our brain has created quantities that don’t actually match the underlying data. This is a big problem in organizations, where embellishments and three dimensions are employed to make charts more interesting. However, there is an unintended consequence of delivering an incorrect message. </a:t>
            </a:r>
          </a:p>
          <a:p>
            <a:endParaRPr lang="en-US" baseline="0" dirty="0"/>
          </a:p>
          <a:p>
            <a:r>
              <a:rPr lang="en-US" baseline="0" dirty="0"/>
              <a:t>More than that, this exercise should affirm a very salient fact about data visualization. We don’t always interpret data correctly. Recall that I said data analysis is actually more subjective than we think. This should demonstrate how easy it is to disconnect underlying data from reality. A simple way of viewing the data created something incorrect in our minds.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17</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793517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a:t>
            </a:r>
            <a:r>
              <a:rPr lang="en-US" baseline="0" dirty="0"/>
              <a:t> a look at the pie chart in this slide. If you were try to evaluate the amount of each slice, you would have to use the sides of each wedge as a baseline. This makes the baseline radial as you move around each wedge to judge its value. On the other hand, column and bar charts have a “common baseline” that extends across all different categories. </a:t>
            </a:r>
          </a:p>
          <a:p>
            <a:endParaRPr lang="en-US" baseline="0" dirty="0"/>
          </a:p>
          <a:p>
            <a:r>
              <a:rPr lang="en-US" baseline="0" dirty="0"/>
              <a:t>There are two questions posed by this chart: (1) Which slice is greatest?; and (2) What’s the percentage value of each slice? </a:t>
            </a:r>
          </a:p>
          <a:p>
            <a:endParaRPr lang="en-US" baseline="0" dirty="0"/>
          </a:p>
          <a:p>
            <a:r>
              <a:rPr lang="en-US" baseline="0" dirty="0"/>
              <a:t>Neither of these questions is very easily answered. We could speculate that Crackers, Hot Dogs, </a:t>
            </a:r>
            <a:r>
              <a:rPr lang="en-US" baseline="0" dirty="0" err="1"/>
              <a:t>Tator</a:t>
            </a:r>
            <a:r>
              <a:rPr lang="en-US" baseline="0" dirty="0"/>
              <a:t> Tots, Grilled Cheese, and Tacos are all about the same value, and we’d probably be right. But what if we tried to put them an order? This would be no easy task.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18</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1156784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a:t>
            </a:r>
            <a:r>
              <a:rPr lang="en-US" baseline="0" dirty="0"/>
              <a:t> a look at the pie chart in this slide. If you were try to evaluate the amount of each slice, you would have to use the sides of each wedge as a baseline. This makes the baseline radial as you move around each wedge to judge its value. On the other hand, column and bar charts have a “common baseline” that extends across all different categories. </a:t>
            </a:r>
          </a:p>
          <a:p>
            <a:endParaRPr lang="en-US" baseline="0" dirty="0"/>
          </a:p>
          <a:p>
            <a:r>
              <a:rPr lang="en-US" baseline="0" dirty="0"/>
              <a:t>There are two questions posed by this chart: (1) Which slice is greatest?; and (2) What’s the percentage value of each slice? </a:t>
            </a:r>
          </a:p>
          <a:p>
            <a:endParaRPr lang="en-US" baseline="0" dirty="0"/>
          </a:p>
          <a:p>
            <a:r>
              <a:rPr lang="en-US" baseline="0" dirty="0"/>
              <a:t>Neither of these questions is very easily answered. We could speculate that Crackers, Hot Dogs, </a:t>
            </a:r>
            <a:r>
              <a:rPr lang="en-US" baseline="0" dirty="0" err="1"/>
              <a:t>Tator</a:t>
            </a:r>
            <a:r>
              <a:rPr lang="en-US" baseline="0" dirty="0"/>
              <a:t> Tots, Grilled Cheese, and Tacos are all about the same value, and we’d probably be right. But what if we tried to put them an order? This would be no easy task.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19</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4125790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a:t>
            </a:r>
            <a:r>
              <a:rPr lang="en-US" baseline="0" dirty="0"/>
              <a:t> a look at the pie chart in this slide. If you were try to evaluate the amount of each slice, you would have to use the sides of each wedge as a baseline. This makes the baseline radial as you move around each wedge to judge its value. On the other hand, column and bar charts have a “common baseline” that extends across all different categories. </a:t>
            </a:r>
          </a:p>
          <a:p>
            <a:endParaRPr lang="en-US" baseline="0" dirty="0"/>
          </a:p>
          <a:p>
            <a:r>
              <a:rPr lang="en-US" baseline="0" dirty="0"/>
              <a:t>There are two questions posed by this chart: (1) Which slice is greatest?; and (2) What’s the percentage value of each slice? </a:t>
            </a:r>
          </a:p>
          <a:p>
            <a:endParaRPr lang="en-US" baseline="0" dirty="0"/>
          </a:p>
          <a:p>
            <a:r>
              <a:rPr lang="en-US" baseline="0" dirty="0"/>
              <a:t>Neither of these questions is very easily answered. We could speculate that Crackers, Hot Dogs, </a:t>
            </a:r>
            <a:r>
              <a:rPr lang="en-US" baseline="0" dirty="0" err="1"/>
              <a:t>Tator</a:t>
            </a:r>
            <a:r>
              <a:rPr lang="en-US" baseline="0" dirty="0"/>
              <a:t> Tots, Grilled Cheese, and Tacos are all about the same value, and we’d probably be right. But what if we tried to put them an order? This would be no easy task.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20</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1528691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go back to our </a:t>
            </a:r>
            <a:r>
              <a:rPr lang="en-US" dirty="0" err="1"/>
              <a:t>preattentive</a:t>
            </a:r>
            <a:r>
              <a:rPr lang="en-US" baseline="0" dirty="0"/>
              <a:t> attributes, we see spatial positioning does a much better job in conveying the underlying details. Here we are able to establish a rank order and can more clearly see the differences between each group.  We could even add another axis with percentages that would give us proportion-to-the-whole information.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21</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4708216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 (mostly) joking about this. But</a:t>
            </a:r>
            <a:r>
              <a:rPr lang="en-US" baseline="0" dirty="0"/>
              <a:t>, if nothing else, you should consider your own tendency to default to using pie charts (if that’s what you tend to do). Consider using a bar or column chart instead and then compare your results to the pie chart. </a:t>
            </a:r>
          </a:p>
          <a:p>
            <a:endParaRPr lang="en-US" baseline="0" dirty="0"/>
          </a:p>
          <a:p>
            <a:r>
              <a:rPr lang="en-US" baseline="0" dirty="0"/>
              <a:t>Ask yourself:</a:t>
            </a:r>
          </a:p>
          <a:p>
            <a:pPr marL="171450" indent="-171450">
              <a:buFont typeface="Arial" panose="020B0604020202020204" pitchFamily="34" charset="0"/>
              <a:buChar char="•"/>
            </a:pPr>
            <a:r>
              <a:rPr lang="en-US" baseline="0" dirty="0"/>
              <a:t>Which one does a better job representing the underlying data?</a:t>
            </a:r>
          </a:p>
          <a:p>
            <a:pPr marL="171450" indent="-171450">
              <a:buFont typeface="Arial" panose="020B0604020202020204" pitchFamily="34" charset="0"/>
              <a:buChar char="•"/>
            </a:pPr>
            <a:r>
              <a:rPr lang="en-US" baseline="0" dirty="0"/>
              <a:t>Which does a better job helping you stay informed or make a decision? </a:t>
            </a:r>
          </a:p>
          <a:p>
            <a:endParaRPr lang="en-US" baseline="0" dirty="0"/>
          </a:p>
          <a:p>
            <a:r>
              <a:rPr lang="en-US" baseline="0" dirty="0"/>
              <a:t>Rather than evaluate your work based on the rules of data visualization, you should evaluate your work based on the value it provides in a given situation. Using the previous questions, even I have to concede pie charts can work in some situations.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22</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4286470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a:t>
            </a:r>
            <a:r>
              <a:rPr lang="en-US" baseline="0" dirty="0"/>
              <a:t> doing this talk for so many years, I’ve learned the rules presented, while important, don’t always translate in practice. For one, even an imperfect data visualization might be much more valuable than nothing. More than that, some analysts struggle with creating the perfect data visualization or chart. </a:t>
            </a:r>
          </a:p>
          <a:p>
            <a:endParaRPr lang="en-US" baseline="0" dirty="0"/>
          </a:p>
          <a:p>
            <a:r>
              <a:rPr lang="en-US" baseline="0" dirty="0"/>
              <a:t>In other words, we need to ground the previous rules in practice. It’s not as important to be perfect, rather we should understand when following data visualization principles is key and when departing from them is OK too. </a:t>
            </a:r>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24</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1766571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a:t>
            </a:r>
            <a:r>
              <a:rPr lang="en-US" baseline="0" dirty="0"/>
              <a:t> the data visualization rules have set out certain standards, the reality of the business world is that these types of charts are often too stiff or business-like for public reports and messaging. Here, we’ll make a distinction between two types of graphics. </a:t>
            </a:r>
          </a:p>
          <a:p>
            <a:endParaRPr lang="en-US" baseline="0" dirty="0"/>
          </a:p>
          <a:p>
            <a:pPr marL="171450" indent="-171450">
              <a:buFont typeface="Arial" panose="020B0604020202020204" pitchFamily="34" charset="0"/>
              <a:buChar char="•"/>
            </a:pPr>
            <a:r>
              <a:rPr lang="en-US" baseline="0" dirty="0"/>
              <a:t>Data graphics</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aseline="0" dirty="0"/>
              <a:t>Data graphics are those that more closely align to the rules we mentioned previously. These types of graphics are used for investigating the data and looking for insights. In other words, we might not actually know what the data say. So we use data graphics for things like exploration and investigation, and to report our results internally. </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Infographics</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On the other hand, infographics are more colorful and less structured, much to the dismay of many data visualization gurus. Yet, I’ve found they have their place in material that goes out to the public, to leadership, or is used for marketing purposes. </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The main difference between these two types is when the data narrative is formed. Business graphics are used when we don’t know what we’re looking for, when we must report our work to subject matter experts, and when we’re explaining our work to technical people like at conferences or in academia. For infographics, the narrative already exists. For instance, a non profit might provide a report at the end of the year. They might use infographics to enhance the narrative that already exists. In other words, data graphics are used to help make decisions; infographics are used when the decision has already been made.</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25</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4180369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Infographics</a:t>
            </a:r>
            <a:r>
              <a:rPr lang="en-US" baseline="0" dirty="0"/>
              <a:t> are often less complex because they go to a high-level audience which includes leadership and the public. Data graphics are often more complex, and their audiences include internal folks and technical colleagues.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26</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2799788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5</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5219152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many ways, we can think of the differences between the two as being on a continuum. At</a:t>
            </a:r>
            <a:r>
              <a:rPr lang="en-US" baseline="0" dirty="0"/>
              <a:t> the far left are infographics which don’t necessarily follow all data visualization rules. To the far right are have data graphics which are for more technical audiences. Again, the difference between the two is about when the narrative is formed. To more the left we go, the more the analysis has been completed; the more the right, the more work the analyst still must do (or has done) to create the underlying narrative. </a:t>
            </a:r>
          </a:p>
          <a:p>
            <a:endParaRPr lang="en-US" baseline="0" dirty="0"/>
          </a:p>
          <a:p>
            <a:r>
              <a:rPr lang="en-US" baseline="0" dirty="0"/>
              <a:t>All of this raises the question about what to use when….</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27</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40645759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answer isn’t so simple, but it can be reduced to a simple axiom:</a:t>
            </a:r>
            <a:r>
              <a:rPr lang="en-CA" baseline="0" dirty="0"/>
              <a:t> what we present must always be the natural extension of the underlying problem. By natural extension, we mean that the visualization used does not overstate results, deceive the viewer, and fully and comprehensively represents the underlying problem. Take a moment and consider the data visualization principles we presented previously. In many cases, the addition of the third dimension violated this principle. </a:t>
            </a:r>
          </a:p>
          <a:p>
            <a:endParaRPr lang="en-CA" baseline="0" dirty="0"/>
          </a:p>
          <a:p>
            <a:r>
              <a:rPr lang="en-CA" dirty="0"/>
              <a:t>We’ll delve back into this subject later near</a:t>
            </a:r>
            <a:r>
              <a:rPr lang="en-CA" baseline="0" dirty="0"/>
              <a:t> the end of the course. </a:t>
            </a:r>
            <a:endParaRPr lang="en-CA"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1E727314-FDFA-284E-BDC9-5AE80F83B61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28</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1550109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appeared in the Wall</a:t>
            </a:r>
            <a:r>
              <a:rPr lang="en-US" baseline="0" dirty="0"/>
              <a:t> Street Journal and reflects incidences of polio for the vaccine was introduced. We can see state by state information of incidences. After the vaccine was introduced we see the incidences decline. </a:t>
            </a:r>
          </a:p>
          <a:p>
            <a:endParaRPr lang="en-US" baseline="0" dirty="0"/>
          </a:p>
          <a:p>
            <a:r>
              <a:rPr lang="en-US" baseline="0" dirty="0"/>
              <a:t>Let’s compare this chart to the next chart.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29</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2561564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Royal Statistical Society decided to revisit the previous chart. Their point was that state-by-state information was not necessary</a:t>
            </a:r>
            <a:r>
              <a:rPr lang="en-US" baseline="0" dirty="0"/>
              <a:t> to evaluate the problem.</a:t>
            </a:r>
          </a:p>
          <a:p>
            <a:endParaRPr lang="en-US" baseline="0" dirty="0"/>
          </a:p>
          <a:p>
            <a:r>
              <a:rPr lang="en-US" baseline="0" dirty="0"/>
              <a:t>Take a few minutes with each chart and write down what you think the advantages to each chart is. Then we’ll go over some of my own thoughts.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30</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5439009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answer isn’t so simple, but it can be reduced to a simple axiom:</a:t>
            </a:r>
            <a:r>
              <a:rPr lang="en-CA" baseline="0" dirty="0"/>
              <a:t> what we present must always be the natural extension of the underlying problem. By natural extension, we mean that the visualization used does not overstate results, deceive the viewer, and fully and comprehensively represents the underlying problem. Take a moment and consider the data visualization principles we presented previously. In many cases, the addition of the third dimension violated this principle. </a:t>
            </a:r>
          </a:p>
          <a:p>
            <a:endParaRPr lang="en-CA" baseline="0" dirty="0"/>
          </a:p>
          <a:p>
            <a:r>
              <a:rPr lang="en-CA" dirty="0"/>
              <a:t>We’ll delve back into this subject later near</a:t>
            </a:r>
            <a:r>
              <a:rPr lang="en-CA" baseline="0" dirty="0"/>
              <a:t> the end of the course. </a:t>
            </a:r>
            <a:endParaRPr lang="en-CA"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1E727314-FDFA-284E-BDC9-5AE80F83B61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31</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22070891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One</a:t>
            </a:r>
            <a:r>
              <a:rPr lang="en-CA" baseline="0" dirty="0"/>
              <a:t> problem that arises through all of this is when we use the wrong types of graphics to present our work. Indeed, confusion results when we choose data visualisations that are too simple or too complex. </a:t>
            </a:r>
          </a:p>
          <a:p>
            <a:endParaRPr lang="en-CA" baseline="0" dirty="0"/>
          </a:p>
          <a:p>
            <a:r>
              <a:rPr lang="en-CA" baseline="0" dirty="0"/>
              <a:t>In this chart, we’re going back to the spectrum introduced previously, that more simple infographics or aimed at business analysts where more complex work is aimed at data scientist. </a:t>
            </a:r>
          </a:p>
          <a:p>
            <a:endParaRPr lang="en-CA" baseline="0" dirty="0"/>
          </a:p>
          <a:p>
            <a:r>
              <a:rPr lang="en-CA" baseline="0" dirty="0"/>
              <a:t>Sometimes, however, some problems are forced to be presented one way over the other. Let’s put data visualization into the context of the previous examples. For instance, we’ve established that infographics are useful for when the narrative has already been established. But what happens when we use a simple chart to represent a complex idea? The result is often confusion. Indeed, just as we need to talk about data correctly, we need to ensure what we present is the natural extension of the underlying problem. As previous examples have shown, it’s not always that simple. </a:t>
            </a:r>
            <a:endParaRPr lang="en-CA"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1E727314-FDFA-284E-BDC9-5AE80F83B61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32</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2360241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1E727314-FDFA-284E-BDC9-5AE80F83B61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33</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25479021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1E727314-FDFA-284E-BDC9-5AE80F83B61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34</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1147120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good rule of thumb</a:t>
            </a:r>
            <a:r>
              <a:rPr lang="en-US" baseline="0" dirty="0"/>
              <a:t> that follows from the previous rule. Underlying visual complexity should match one-for-one to the complexity of the presentation. When they don’t, confusion and oversimplification ensue. Take a look at this chart to understand. Presentations with high problem complexity but low visual complexity often mask some underlying message. Presentations with high visual complexity but low problem complexity result in a very confusing message. Some associated reasons for each are given. Either way, in both extremes, the presentation is disconnected from the underlying problem.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35</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2771404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 hear</a:t>
            </a:r>
            <a:r>
              <a:rPr lang="en-CA" baseline="0" dirty="0"/>
              <a:t> you: what about Einstein? Didn’t Einstein push for simplicity? What about Keep It Simple, Stupid (KISS)? What about explaining things to leadership like they’re fifth graders? </a:t>
            </a:r>
            <a:endParaRPr lang="en-CA"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1E727314-FDFA-284E-BDC9-5AE80F83B61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37</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3559167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Looking at this table,</a:t>
            </a:r>
            <a:r>
              <a:rPr lang="en-US" baseline="0" dirty="0"/>
              <a:t> which month had the second highest revenue? </a:t>
            </a:r>
          </a:p>
          <a:p>
            <a:endParaRPr lang="en-US" baseline="0" dirty="0"/>
          </a:p>
          <a:p>
            <a:r>
              <a:rPr lang="en-US" baseline="0" dirty="0"/>
              <a:t>Because there is only a limited number of data items, this is a fairly easy question to answer. But let’s take a moment and focus on the process of answering the question. You probably had to go through each number one-at-a-time and take note of which was greatest. This required you to remember the most recent highest value you just viewed. There was a specific process of committing this information to memory. </a:t>
            </a:r>
          </a:p>
          <a:p>
            <a:endParaRPr lang="en-US" baseline="0" dirty="0"/>
          </a:p>
          <a:p>
            <a:r>
              <a:rPr lang="en-US" baseline="0" dirty="0"/>
              <a:t>We have two types of memory. Working memory and long-term memory. You supplied your working memory with the most recent greatest value as you went through the list of numbers. Once you were finished you recalled where the second highest number was located. Working memory storage is not very large. The most recent research suggests we can hold three-to-seven chunks of information within our working memory for short periods of time.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6</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36927176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as it turns</a:t>
            </a:r>
            <a:r>
              <a:rPr lang="en-US" baseline="0" dirty="0"/>
              <a:t> out, Einstein probably didn’t say this, and if you’ve ever looked at any of Einstein’s research, it’s unclear he even really believed it. This is just another example of how cultural myths and platitudes creep into our work without any sort of challenge on our part.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38</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34947435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could</a:t>
            </a:r>
            <a:r>
              <a:rPr lang="en-US" baseline="0" dirty="0"/>
              <a:t> attempt to memorize the rules I’ve given you previously, but I think it’s much easier to respect your audience and yourself. If you respect your audience and have confidence in your own (even in this face of being challenged or wrong), much of these visual complexity issues go away.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40</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1070146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Gestalt laws of grouping are</a:t>
            </a:r>
            <a:r>
              <a:rPr lang="en-US" baseline="0" dirty="0"/>
              <a:t> principles of the field of psychology to account for how Humans understand and perceive shapes, objects, and patterns. There are many more laws and categories than listed here. However, I’ve distilled this information down into what you need to know. As we move forward, we’ll see these laws in both theory and practice. Keep in mind how you might incorporate them into your work.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F407090B-B85C-484C-A1C6-5BDB3E03CB7B}"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7</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924657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8</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3251112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9</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1676762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Continuation refers to our ability</a:t>
            </a:r>
            <a:r>
              <a:rPr lang="en-US" baseline="0" dirty="0"/>
              <a:t> to see shapes as being connected. For instance, how many lines do you see in the crosshair above? Most of us will say that we two lines crisscrossing. Some contrarians might say they see four lines meeting at the center point. However, few people will say they see a series of tiny lines connected together to give us the illusion of larger line segments. That’s because we perceive connected objects as uniform shapes. </a:t>
            </a:r>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10</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51348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11</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2304662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lumMod val="50000"/>
                  </a:schemeClr>
                </a:solidFill>
                <a:latin typeface="Trebuchet MS" pitchFamily="34" charset="0"/>
              </a:rPr>
              <a:t>Hue and intensity can create </a:t>
            </a:r>
            <a:r>
              <a:rPr lang="en-US" u="sng" dirty="0">
                <a:solidFill>
                  <a:schemeClr val="bg1">
                    <a:lumMod val="50000"/>
                  </a:schemeClr>
                </a:solidFill>
                <a:latin typeface="Trebuchet MS" pitchFamily="34" charset="0"/>
              </a:rPr>
              <a:t>qualitative</a:t>
            </a:r>
            <a:r>
              <a:rPr lang="en-US" dirty="0">
                <a:solidFill>
                  <a:schemeClr val="bg1">
                    <a:lumMod val="50000"/>
                  </a:schemeClr>
                </a:solidFill>
                <a:latin typeface="Trebuchet MS" pitchFamily="34" charset="0"/>
              </a:rPr>
              <a:t> distinctions in </a:t>
            </a:r>
            <a:r>
              <a:rPr lang="en-US" u="sng" dirty="0">
                <a:solidFill>
                  <a:schemeClr val="bg1">
                    <a:lumMod val="50000"/>
                  </a:schemeClr>
                </a:solidFill>
                <a:latin typeface="Trebuchet MS" pitchFamily="34" charset="0"/>
              </a:rPr>
              <a:t>quantitative values</a:t>
            </a:r>
            <a:r>
              <a:rPr lang="en-US" dirty="0">
                <a:solidFill>
                  <a:schemeClr val="bg1">
                    <a:lumMod val="50000"/>
                  </a:schemeClr>
                </a:solidFill>
                <a:latin typeface="Trebuchet MS" pitchFamily="34" charset="0"/>
              </a:rPr>
              <a:t>. Hue can be useful to signify which projects may be high risk, as in the chart below. The project with the darker hue signifies that it has a higher associated risk than the other projects being evaluated. </a:t>
            </a:r>
          </a:p>
          <a:p>
            <a:endParaRPr lang="en-US" dirty="0"/>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15D8762-965C-434B-AEE6-7BBC6761B95F}" type="slidenum">
              <a:rPr kumimoji="0" lang="en-US" sz="3600" b="0" i="0" u="none" strike="noStrike" kern="0" cap="none" spc="0" normalizeH="0" baseline="0" noProof="0" smtClean="0">
                <a:ln>
                  <a:noFill/>
                </a:ln>
                <a:solidFill>
                  <a:srgbClr val="FFFFFF"/>
                </a:solidFill>
                <a:effectLst/>
                <a:uLnTx/>
                <a:uFillTx/>
                <a:latin typeface="Helvetica Light"/>
                <a:sym typeface="Helvetica Light"/>
              </a:rPr>
              <a:pPr marL="0" marR="0" lvl="0" indent="0" algn="ctr" defTabSz="584200" rtl="0" eaLnBrk="1" fontAlgn="auto" latinLnBrk="0" hangingPunct="0">
                <a:lnSpc>
                  <a:spcPct val="100000"/>
                </a:lnSpc>
                <a:spcBef>
                  <a:spcPts val="0"/>
                </a:spcBef>
                <a:spcAft>
                  <a:spcPts val="0"/>
                </a:spcAft>
                <a:buClrTx/>
                <a:buSzTx/>
                <a:buFontTx/>
                <a:buNone/>
                <a:tabLst/>
                <a:defRPr/>
              </a:pPr>
              <a:t>12</a:t>
            </a:fld>
            <a:endParaRPr kumimoji="0" lang="en-US" sz="3600" b="0" i="0" u="none" strike="noStrike" kern="0" cap="none" spc="0" normalizeH="0" baseline="0" noProof="0">
              <a:ln>
                <a:noFill/>
              </a:ln>
              <a:solidFill>
                <a:srgbClr val="FFFFFF"/>
              </a:solidFill>
              <a:effectLst/>
              <a:uLnTx/>
              <a:uFillTx/>
              <a:latin typeface="Helvetica Light"/>
              <a:sym typeface="Helvetica Light"/>
            </a:endParaRPr>
          </a:p>
        </p:txBody>
      </p:sp>
    </p:spTree>
    <p:extLst>
      <p:ext uri="{BB962C8B-B14F-4D97-AF65-F5344CB8AC3E}">
        <p14:creationId xmlns:p14="http://schemas.microsoft.com/office/powerpoint/2010/main" val="4195827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5B0D5-8556-496E-A68B-B70FD68E21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72D2DF-40C5-41D4-94B3-7595E11F8B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AB5E04-A78E-4320-8EAD-4C6AF7D4E733}"/>
              </a:ext>
            </a:extLst>
          </p:cNvPr>
          <p:cNvSpPr>
            <a:spLocks noGrp="1"/>
          </p:cNvSpPr>
          <p:nvPr>
            <p:ph type="dt" sz="half" idx="10"/>
          </p:nvPr>
        </p:nvSpPr>
        <p:spPr/>
        <p:txBody>
          <a:bodyPr/>
          <a:lstStyle/>
          <a:p>
            <a:fld id="{7CC0DFD0-C140-403E-8FB3-F1CB99FF0021}" type="datetimeFigureOut">
              <a:rPr lang="en-US" smtClean="0"/>
              <a:t>6/16/2021</a:t>
            </a:fld>
            <a:endParaRPr lang="en-US" dirty="0"/>
          </a:p>
        </p:txBody>
      </p:sp>
      <p:sp>
        <p:nvSpPr>
          <p:cNvPr id="5" name="Footer Placeholder 4">
            <a:extLst>
              <a:ext uri="{FF2B5EF4-FFF2-40B4-BE49-F238E27FC236}">
                <a16:creationId xmlns:a16="http://schemas.microsoft.com/office/drawing/2014/main" id="{3B6BFB5D-846C-4D95-834D-33ACAE21F0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F163EB-3E57-4645-B2CA-C7E94EDEBAC9}"/>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4276469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E94E2-85A8-4E42-B9C4-45FA118C94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CEDBF0-0E88-442C-AB29-3AD7DE1A3AB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8E67A1-9E9C-41D7-A2BB-F0552216754B}"/>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5" name="Footer Placeholder 4">
            <a:extLst>
              <a:ext uri="{FF2B5EF4-FFF2-40B4-BE49-F238E27FC236}">
                <a16:creationId xmlns:a16="http://schemas.microsoft.com/office/drawing/2014/main" id="{6C08B18C-4702-40B4-955D-658B5DE3BA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31763A-211A-4F48-B662-9EB333F9308C}"/>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3683321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50B08A-9D1D-40F0-94BB-B010B7C7E2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3BE6A0-3A64-44E6-9B62-0492FFE4822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2F7124-BD2A-4214-93AC-2361275A7837}"/>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5" name="Footer Placeholder 4">
            <a:extLst>
              <a:ext uri="{FF2B5EF4-FFF2-40B4-BE49-F238E27FC236}">
                <a16:creationId xmlns:a16="http://schemas.microsoft.com/office/drawing/2014/main" id="{BC7D927E-0863-4293-BFD4-39B6DC5E17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2B915F-B5A2-4B38-8615-32B0AC7E580A}"/>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4013283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2ACB9-EF81-4B7A-8C12-6F8A7BA86E4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0359458-B8C2-4773-9105-552326DD65C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E2078D-BF08-4086-BA4D-9F71E3CD5F29}"/>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5" name="Footer Placeholder 4">
            <a:extLst>
              <a:ext uri="{FF2B5EF4-FFF2-40B4-BE49-F238E27FC236}">
                <a16:creationId xmlns:a16="http://schemas.microsoft.com/office/drawing/2014/main" id="{E7E61B50-1437-4D80-B817-28ADE2A3B1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02C8199-250B-4300-AF6E-493EC78DFB9F}"/>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26962141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04F7E-BA80-4FEB-8A3A-5613CC1C688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8CBE3CC-4088-4771-A038-19C3FC6A5927}"/>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9AFF90-85CB-430B-933C-12BC17B27F97}"/>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5" name="Footer Placeholder 4">
            <a:extLst>
              <a:ext uri="{FF2B5EF4-FFF2-40B4-BE49-F238E27FC236}">
                <a16:creationId xmlns:a16="http://schemas.microsoft.com/office/drawing/2014/main" id="{E8C5C780-0FC2-4520-9EFB-1E038461093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65A8C60-70DB-4597-B12D-3AFC9CDEB299}"/>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39258957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93384-0963-40BE-879F-E17B85A755F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BA08A0B-BA4C-4FF6-8B50-89D53F77764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BBD83BA-9E0A-40BE-A9A7-D34B1CD4D83B}"/>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5" name="Footer Placeholder 4">
            <a:extLst>
              <a:ext uri="{FF2B5EF4-FFF2-40B4-BE49-F238E27FC236}">
                <a16:creationId xmlns:a16="http://schemas.microsoft.com/office/drawing/2014/main" id="{B42C715E-7252-4FCD-8C74-6391840D26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4459DC1-8B4F-4127-B4F8-B7CECD13C1D8}"/>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25533951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8F537-210A-4F15-82D1-3FA2955416F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9EF815A-0431-424D-A6E8-CA15F0742A9C}"/>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46A2668-1834-42D8-A330-FBCFDDA91077}"/>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665E84-C454-49BA-87DD-8C7E403E75DF}"/>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6" name="Footer Placeholder 5">
            <a:extLst>
              <a:ext uri="{FF2B5EF4-FFF2-40B4-BE49-F238E27FC236}">
                <a16:creationId xmlns:a16="http://schemas.microsoft.com/office/drawing/2014/main" id="{53B2282A-C646-4EA2-B7B1-E9CB499EF9D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9601F5F-02F7-4BED-B87B-E63EA507C1FB}"/>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819034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751C5-F4A7-46CA-A58E-813E7FA9AC77}"/>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5860758A-780B-47C7-AE43-316F37AC58D1}"/>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B32FD5C-ABC3-46D5-BCDE-24BBF5E49B40}"/>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8E03CA-8BBB-4438-A1C6-5027E177D84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DA1DC07-DBB9-4228-BFBA-1DB11A7080B7}"/>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07DB44-B73A-457E-A4C4-E4B7EC2244D9}"/>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8" name="Footer Placeholder 7">
            <a:extLst>
              <a:ext uri="{FF2B5EF4-FFF2-40B4-BE49-F238E27FC236}">
                <a16:creationId xmlns:a16="http://schemas.microsoft.com/office/drawing/2014/main" id="{1BB64D14-8616-4769-BBFF-AC196BB7D12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EF8329D9-60AF-4A2D-B536-8060AB68B35A}"/>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556098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78E10-4558-4A23-AB54-A1D851BED32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94D1ED5-D18B-4C5A-B80D-45D3C7E3A869}"/>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4" name="Footer Placeholder 3">
            <a:extLst>
              <a:ext uri="{FF2B5EF4-FFF2-40B4-BE49-F238E27FC236}">
                <a16:creationId xmlns:a16="http://schemas.microsoft.com/office/drawing/2014/main" id="{F83BBCF7-C270-4344-8691-82749A0C778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0F1114E-BBDA-4BF0-B05C-FE699B21E8F4}"/>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31422342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1ABBA9-BFC9-4D14-B960-9D6E8E39EE7C}"/>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3" name="Footer Placeholder 2">
            <a:extLst>
              <a:ext uri="{FF2B5EF4-FFF2-40B4-BE49-F238E27FC236}">
                <a16:creationId xmlns:a16="http://schemas.microsoft.com/office/drawing/2014/main" id="{8ED73A80-2CAC-4647-AEFB-EB6D82FA72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8C1650A-EBE5-410F-B5D8-F39FEF915F9A}"/>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24933007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6E0E8-F212-4F4F-8F83-BC0E6D21C80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975613-1C1C-4AFB-A708-AA9CE2A24BA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4F2E05-0928-4975-BEAB-DB357D4376D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FAA28D2-637A-4FC2-9AB4-9F92FF67C28D}"/>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6" name="Footer Placeholder 5">
            <a:extLst>
              <a:ext uri="{FF2B5EF4-FFF2-40B4-BE49-F238E27FC236}">
                <a16:creationId xmlns:a16="http://schemas.microsoft.com/office/drawing/2014/main" id="{F3435CA2-4212-4FAF-9A74-0CAF60DB117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3AC3340-5DD8-4997-AE64-1BE339B81633}"/>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3195438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152F-C12E-48E4-BBE2-5DE7E05F10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0BD621-6CA0-4056-AF18-992FB58BA16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0F8F9D-C960-42CE-9C36-CC300C9254FF}"/>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5" name="Footer Placeholder 4">
            <a:extLst>
              <a:ext uri="{FF2B5EF4-FFF2-40B4-BE49-F238E27FC236}">
                <a16:creationId xmlns:a16="http://schemas.microsoft.com/office/drawing/2014/main" id="{E0ADC396-6726-4E31-AE4C-A7BA796706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A9AB80-272D-4B04-9DA0-4E77920A7A3C}"/>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4096503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60791-8E6E-46F1-A6B1-26E8EF8E5F2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395F870-3B33-4333-A51F-C55EB2AE3F3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ED9BD5E-E897-4A74-B123-11439EF8501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B2A504A-2A3B-4689-A9E9-45F72FCD342A}"/>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6" name="Footer Placeholder 5">
            <a:extLst>
              <a:ext uri="{FF2B5EF4-FFF2-40B4-BE49-F238E27FC236}">
                <a16:creationId xmlns:a16="http://schemas.microsoft.com/office/drawing/2014/main" id="{38640AA8-D6C2-4160-95B4-A6224B2F8A6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EA5F7ED-F043-400E-8774-24FEEE2F7F1B}"/>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16358443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E29E9-48AB-4D81-84CA-908EC35EE24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4D8127C-391E-4FF3-B182-4221656436E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6F8597-431E-438D-9FEE-30214099FFBF}"/>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5" name="Footer Placeholder 4">
            <a:extLst>
              <a:ext uri="{FF2B5EF4-FFF2-40B4-BE49-F238E27FC236}">
                <a16:creationId xmlns:a16="http://schemas.microsoft.com/office/drawing/2014/main" id="{E499770B-6B83-4052-92CF-CFFE4054F9D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7A767C7-27BF-4234-8003-733428C8E755}"/>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19574586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EADEE3-B581-49E8-9FE7-243D929A0E1E}"/>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882A6AA-2F74-4141-A979-647B8EC5D0B0}"/>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95D1DD-C8D4-4C32-8757-094BE3161C69}"/>
              </a:ext>
            </a:extLst>
          </p:cNvPr>
          <p:cNvSpPr>
            <a:spLocks noGrp="1"/>
          </p:cNvSpPr>
          <p:nvPr>
            <p:ph type="dt" sz="half" idx="10"/>
          </p:nvPr>
        </p:nvSpPr>
        <p:spPr>
          <a:xfrm>
            <a:off x="838200" y="6356350"/>
            <a:ext cx="2743200" cy="365125"/>
          </a:xfrm>
          <a:prstGeom prst="rect">
            <a:avLst/>
          </a:prstGeom>
        </p:spPr>
        <p:txBody>
          <a:bodyPr/>
          <a:lstStyle/>
          <a:p>
            <a:fld id="{F4FC1206-179C-439E-BE5A-F85153C2D01F}" type="datetimeFigureOut">
              <a:rPr lang="en-US" smtClean="0"/>
              <a:t>6/16/2021</a:t>
            </a:fld>
            <a:endParaRPr lang="en-US"/>
          </a:p>
        </p:txBody>
      </p:sp>
      <p:sp>
        <p:nvSpPr>
          <p:cNvPr id="5" name="Footer Placeholder 4">
            <a:extLst>
              <a:ext uri="{FF2B5EF4-FFF2-40B4-BE49-F238E27FC236}">
                <a16:creationId xmlns:a16="http://schemas.microsoft.com/office/drawing/2014/main" id="{51592041-82BE-4BF5-A03C-6B56A2B736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50FFACF-E245-415D-AAB7-E86025212324}"/>
              </a:ext>
            </a:extLst>
          </p:cNvPr>
          <p:cNvSpPr>
            <a:spLocks noGrp="1"/>
          </p:cNvSpPr>
          <p:nvPr>
            <p:ph type="sldNum" sz="quarter" idx="12"/>
          </p:nvPr>
        </p:nvSpPr>
        <p:spPr>
          <a:xfrm>
            <a:off x="8610600" y="6356350"/>
            <a:ext cx="2743200" cy="365125"/>
          </a:xfrm>
          <a:prstGeom prst="rect">
            <a:avLst/>
          </a:prstGeom>
        </p:spPr>
        <p:txBody>
          <a:bodyPr/>
          <a:lstStyle/>
          <a:p>
            <a:fld id="{0F122826-4191-4567-95B7-85653C96D31A}" type="slidenum">
              <a:rPr lang="en-US" smtClean="0"/>
              <a:t>‹#›</a:t>
            </a:fld>
            <a:endParaRPr lang="en-US"/>
          </a:p>
        </p:txBody>
      </p:sp>
    </p:spTree>
    <p:extLst>
      <p:ext uri="{BB962C8B-B14F-4D97-AF65-F5344CB8AC3E}">
        <p14:creationId xmlns:p14="http://schemas.microsoft.com/office/powerpoint/2010/main" val="24977604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18051890"/>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298407" y="1821656"/>
            <a:ext cx="5000625" cy="4420195"/>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892969" y="1821656"/>
            <a:ext cx="5000625" cy="4420195"/>
          </a:xfrm>
          <a:prstGeom prst="rect">
            <a:avLst/>
          </a:prstGeom>
        </p:spPr>
        <p:txBody>
          <a:bodyPr/>
          <a:lstStyle>
            <a:lvl1pPr marL="321473" indent="-321473">
              <a:spcBef>
                <a:spcPts val="3000"/>
              </a:spcBef>
              <a:defRPr sz="2625"/>
            </a:lvl1pPr>
            <a:lvl2pPr marL="642947" indent="-321473">
              <a:spcBef>
                <a:spcPts val="3000"/>
              </a:spcBef>
              <a:defRPr sz="2625"/>
            </a:lvl2pPr>
            <a:lvl3pPr marL="1154923" indent="-321473">
              <a:spcBef>
                <a:spcPts val="3000"/>
              </a:spcBef>
              <a:defRPr sz="2625"/>
            </a:lvl3pPr>
            <a:lvl4pPr marL="1571648" indent="-321473">
              <a:spcBef>
                <a:spcPts val="3000"/>
              </a:spcBef>
              <a:defRPr sz="2625"/>
            </a:lvl4pPr>
            <a:lvl5pPr marL="1988372" indent="-321473">
              <a:spcBef>
                <a:spcPts val="3000"/>
              </a:spcBef>
              <a:defRPr sz="2625"/>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8668860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idx="1"/>
          </p:nvPr>
        </p:nvSpPr>
        <p:spPr>
          <a:xfrm>
            <a:off x="892969" y="892969"/>
            <a:ext cx="10406062" cy="507206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83043763"/>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310313" y="3491508"/>
            <a:ext cx="5000625" cy="2741414"/>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310313" y="446484"/>
            <a:ext cx="5000625" cy="2741414"/>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892969" y="446484"/>
            <a:ext cx="5000625" cy="578643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73463754"/>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190625" y="4473774"/>
            <a:ext cx="9810750" cy="448841"/>
          </a:xfrm>
          <a:prstGeom prst="rect">
            <a:avLst/>
          </a:prstGeom>
        </p:spPr>
        <p:txBody>
          <a:bodyPr anchor="t">
            <a:spAutoFit/>
          </a:bodyPr>
          <a:lstStyle>
            <a:lvl1pPr marL="0" indent="0" algn="ctr">
              <a:spcBef>
                <a:spcPts val="0"/>
              </a:spcBef>
              <a:buSzTx/>
              <a:buNone/>
              <a:defRPr sz="2250" i="1"/>
            </a:lvl1pPr>
          </a:lstStyle>
          <a:p>
            <a:r>
              <a:t>–Johnny Appleseed</a:t>
            </a:r>
          </a:p>
        </p:txBody>
      </p:sp>
      <p:sp>
        <p:nvSpPr>
          <p:cNvPr id="94" name="Shape 94"/>
          <p:cNvSpPr>
            <a:spLocks noGrp="1"/>
          </p:cNvSpPr>
          <p:nvPr>
            <p:ph type="body" sz="quarter" idx="14"/>
          </p:nvPr>
        </p:nvSpPr>
        <p:spPr>
          <a:xfrm>
            <a:off x="1190625" y="2931274"/>
            <a:ext cx="9810750" cy="650884"/>
          </a:xfrm>
          <a:prstGeom prst="rect">
            <a:avLst/>
          </a:prstGeom>
        </p:spPr>
        <p:txBody>
          <a:bodyPr>
            <a:spAutoFit/>
          </a:bodyPr>
          <a:lstStyle>
            <a:lvl1pPr marL="0" indent="0" algn="ctr">
              <a:spcBef>
                <a:spcPts val="0"/>
              </a:spcBef>
              <a:buSzTx/>
              <a:buNone/>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14070500"/>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2976" y="0"/>
            <a:ext cx="12192000" cy="6858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8200165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Bullets &amp; Photo">
    <p:spTree>
      <p:nvGrpSpPr>
        <p:cNvPr id="1" name=""/>
        <p:cNvGrpSpPr/>
        <p:nvPr/>
      </p:nvGrpSpPr>
      <p:grpSpPr>
        <a:xfrm>
          <a:off x="0" y="0"/>
          <a:ext cx="0" cy="0"/>
          <a:chOff x="0" y="0"/>
          <a:chExt cx="0" cy="0"/>
        </a:xfrm>
      </p:grpSpPr>
      <p:sp>
        <p:nvSpPr>
          <p:cNvPr id="66" name="Shape 66"/>
          <p:cNvSpPr>
            <a:spLocks noGrp="1"/>
          </p:cNvSpPr>
          <p:nvPr>
            <p:ph type="title"/>
          </p:nvPr>
        </p:nvSpPr>
        <p:spPr>
          <a:prstGeom prst="rect">
            <a:avLst/>
          </a:prstGeom>
        </p:spPr>
        <p:txBody>
          <a:bodyPr/>
          <a:lstStyle>
            <a:lvl1pPr algn="l">
              <a:defRPr/>
            </a:lvl1pPr>
          </a:lstStyle>
          <a:p>
            <a:r>
              <a:t>Title Text</a:t>
            </a:r>
          </a:p>
        </p:txBody>
      </p:sp>
      <p:sp>
        <p:nvSpPr>
          <p:cNvPr id="67" name="Shape 67"/>
          <p:cNvSpPr>
            <a:spLocks noGrp="1"/>
          </p:cNvSpPr>
          <p:nvPr>
            <p:ph type="body" sz="half" idx="1"/>
          </p:nvPr>
        </p:nvSpPr>
        <p:spPr>
          <a:xfrm>
            <a:off x="892969" y="1821656"/>
            <a:ext cx="10406062" cy="4420195"/>
          </a:xfrm>
          <a:prstGeom prst="rect">
            <a:avLst/>
          </a:prstGeom>
        </p:spPr>
        <p:txBody>
          <a:bodyPr/>
          <a:lstStyle>
            <a:lvl1pPr marL="321473" indent="-321473">
              <a:spcBef>
                <a:spcPts val="3000"/>
              </a:spcBef>
              <a:defRPr sz="2625"/>
            </a:lvl1pPr>
            <a:lvl2pPr marL="642947" indent="-321473">
              <a:spcBef>
                <a:spcPts val="3000"/>
              </a:spcBef>
              <a:defRPr sz="2625"/>
            </a:lvl2pPr>
            <a:lvl3pPr marL="1154923" indent="-321473">
              <a:spcBef>
                <a:spcPts val="3000"/>
              </a:spcBef>
              <a:defRPr sz="2625"/>
            </a:lvl3pPr>
            <a:lvl4pPr marL="1571648" indent="-321473">
              <a:spcBef>
                <a:spcPts val="3000"/>
              </a:spcBef>
              <a:defRPr sz="2625"/>
            </a:lvl4pPr>
            <a:lvl5pPr marL="1988372" indent="-321473">
              <a:spcBef>
                <a:spcPts val="3000"/>
              </a:spcBef>
              <a:defRPr sz="2625"/>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5329667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5B044-DED2-49A5-8306-D42B08AFEEA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1A9985D-BFE7-4EDB-BE8F-C6B95FC63F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F6196C7-BC88-4A45-AAA4-6E4D7528BC46}"/>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5" name="Footer Placeholder 4">
            <a:extLst>
              <a:ext uri="{FF2B5EF4-FFF2-40B4-BE49-F238E27FC236}">
                <a16:creationId xmlns:a16="http://schemas.microsoft.com/office/drawing/2014/main" id="{D81AEDD2-FEBA-4223-8275-9304F43397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615527-59B7-402D-B7DB-2B7B8819F827}"/>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26835228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ACB99-334A-425E-959E-95D0D38CEE6B}" type="datetimeFigureOut">
              <a:rPr lang="en-US" smtClean="0"/>
              <a:t>6/16/2021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5926621" y="6509743"/>
            <a:ext cx="373500" cy="362215"/>
          </a:xfrm>
        </p:spPr>
        <p:txBody>
          <a:bodyPr/>
          <a:lstStyle/>
          <a:p>
            <a:fld id="{78778E83-CE50-4BF9-BC18-CCB2A2D98853}" type="slidenum">
              <a:rPr lang="en-US" smtClean="0"/>
              <a:t>‹#›</a:t>
            </a:fld>
            <a:endParaRPr lang="en-US"/>
          </a:p>
        </p:txBody>
      </p:sp>
    </p:spTree>
    <p:extLst>
      <p:ext uri="{BB962C8B-B14F-4D97-AF65-F5344CB8AC3E}">
        <p14:creationId xmlns:p14="http://schemas.microsoft.com/office/powerpoint/2010/main" val="13783462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40284739"/>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78BD107-1C3B-441C-BAB4-EF94565A7F43}" type="datetimeFigureOut">
              <a:rPr lang="en-US" smtClean="0"/>
              <a:t>6/16/2021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5918168" y="6509743"/>
            <a:ext cx="373500" cy="362215"/>
          </a:xfrm>
        </p:spPr>
        <p:txBody>
          <a:bodyPr/>
          <a:lstStyle/>
          <a:p>
            <a:fld id="{1D16AA38-324D-4DA4-9F6B-84522553422E}" type="slidenum">
              <a:rPr lang="en-US" smtClean="0"/>
              <a:t>‹#›</a:t>
            </a:fld>
            <a:endParaRPr lang="en-US"/>
          </a:p>
        </p:txBody>
      </p:sp>
    </p:spTree>
    <p:extLst>
      <p:ext uri="{BB962C8B-B14F-4D97-AF65-F5344CB8AC3E}">
        <p14:creationId xmlns:p14="http://schemas.microsoft.com/office/powerpoint/2010/main" val="38766673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5B0D5-8556-496E-A68B-B70FD68E21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72D2DF-40C5-41D4-94B3-7595E11F8B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AB5E04-A78E-4320-8EAD-4C6AF7D4E733}"/>
              </a:ext>
            </a:extLst>
          </p:cNvPr>
          <p:cNvSpPr>
            <a:spLocks noGrp="1"/>
          </p:cNvSpPr>
          <p:nvPr>
            <p:ph type="dt" sz="half" idx="10"/>
          </p:nvPr>
        </p:nvSpPr>
        <p:spPr/>
        <p:txBody>
          <a:bodyPr/>
          <a:lstStyle/>
          <a:p>
            <a:fld id="{7CC0DFD0-C140-403E-8FB3-F1CB99FF0021}" type="datetimeFigureOut">
              <a:rPr lang="en-US" smtClean="0"/>
              <a:t>6/16/2021</a:t>
            </a:fld>
            <a:endParaRPr lang="en-US" dirty="0"/>
          </a:p>
        </p:txBody>
      </p:sp>
      <p:sp>
        <p:nvSpPr>
          <p:cNvPr id="5" name="Footer Placeholder 4">
            <a:extLst>
              <a:ext uri="{FF2B5EF4-FFF2-40B4-BE49-F238E27FC236}">
                <a16:creationId xmlns:a16="http://schemas.microsoft.com/office/drawing/2014/main" id="{3B6BFB5D-846C-4D95-834D-33ACAE21F0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F163EB-3E57-4645-B2CA-C7E94EDEBAC9}"/>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3364997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90224-0ED9-48B1-BDB7-A843D2D808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4BD17D-9573-4D9A-93A7-616DE54AB7C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6C7B129-18DB-4E13-92E3-144379B97B3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0A13F6E-9A13-4A49-B838-541E19B76E8C}"/>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6" name="Footer Placeholder 5">
            <a:extLst>
              <a:ext uri="{FF2B5EF4-FFF2-40B4-BE49-F238E27FC236}">
                <a16:creationId xmlns:a16="http://schemas.microsoft.com/office/drawing/2014/main" id="{DDCDD71F-C9DA-4E84-9922-C6BFC469D3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F0361F-3025-4189-AD8C-20F7DF259154}"/>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54773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FE74D-3927-479F-B58F-1A77B2CD01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0518ED-41D2-4034-809E-27612CF8CE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1153DE0-3FD1-49DD-8064-A5B8205EDD3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38C67DD-3CD7-46AA-AE63-2FB55758E3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8ACF234-E5E2-40CD-8E39-81497B25ED1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339755B-3947-4B84-94CE-7E8E7C16FF60}"/>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8" name="Footer Placeholder 7">
            <a:extLst>
              <a:ext uri="{FF2B5EF4-FFF2-40B4-BE49-F238E27FC236}">
                <a16:creationId xmlns:a16="http://schemas.microsoft.com/office/drawing/2014/main" id="{C28DE80C-7136-404E-BCE8-B580E87E00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0286643-491B-47A1-9577-6504086F0431}"/>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1671842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48BC5-255A-4F13-93F1-0D59529F0D6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758E50A-FB24-41F1-887C-C9195C39048B}"/>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4" name="Footer Placeholder 3">
            <a:extLst>
              <a:ext uri="{FF2B5EF4-FFF2-40B4-BE49-F238E27FC236}">
                <a16:creationId xmlns:a16="http://schemas.microsoft.com/office/drawing/2014/main" id="{B529710D-8470-488A-B444-B3CCB0FE0F6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7645DE2-1BB8-46EB-A9B4-F0DF09922474}"/>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4253022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BDAE70-B391-4544-8B79-C5C4A8E755C9}"/>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3" name="Footer Placeholder 2">
            <a:extLst>
              <a:ext uri="{FF2B5EF4-FFF2-40B4-BE49-F238E27FC236}">
                <a16:creationId xmlns:a16="http://schemas.microsoft.com/office/drawing/2014/main" id="{8A81E52E-C532-429F-BB38-124F86966B9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C3E7F1-7E86-49BE-B7C7-139CD45AAE59}"/>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3209902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7C371-2B02-488E-AB37-4C579EBEA3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CFA636-9EB2-4038-8D5F-FC9371875F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700BFCD-204F-49EC-88C4-F2C8B90012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BD38F4A-5A09-49D2-A440-C4FA841A0B36}"/>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6" name="Footer Placeholder 5">
            <a:extLst>
              <a:ext uri="{FF2B5EF4-FFF2-40B4-BE49-F238E27FC236}">
                <a16:creationId xmlns:a16="http://schemas.microsoft.com/office/drawing/2014/main" id="{25B70D03-D920-4826-956C-387D0A36F4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D92971-02B7-4395-89BF-BE3DE9E313CB}"/>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2387376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7ED63-FA5A-447B-905E-49AAEE3F32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2212D66-879E-492D-963A-50F822A1F7C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785E99-C80D-492A-A6B2-631A6C4235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CFCC376-A092-4885-850A-5EC15F921F71}"/>
              </a:ext>
            </a:extLst>
          </p:cNvPr>
          <p:cNvSpPr>
            <a:spLocks noGrp="1"/>
          </p:cNvSpPr>
          <p:nvPr>
            <p:ph type="dt" sz="half" idx="10"/>
          </p:nvPr>
        </p:nvSpPr>
        <p:spPr/>
        <p:txBody>
          <a:bodyPr/>
          <a:lstStyle/>
          <a:p>
            <a:fld id="{7CC0DFD0-C140-403E-8FB3-F1CB99FF0021}" type="datetimeFigureOut">
              <a:rPr lang="en-US" smtClean="0"/>
              <a:t>6/16/2021</a:t>
            </a:fld>
            <a:endParaRPr lang="en-US"/>
          </a:p>
        </p:txBody>
      </p:sp>
      <p:sp>
        <p:nvSpPr>
          <p:cNvPr id="6" name="Footer Placeholder 5">
            <a:extLst>
              <a:ext uri="{FF2B5EF4-FFF2-40B4-BE49-F238E27FC236}">
                <a16:creationId xmlns:a16="http://schemas.microsoft.com/office/drawing/2014/main" id="{5204D3AC-65DF-4EA2-A572-F4170A0CF0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DC66D2-05EC-46B7-9971-D3B2ADE9210D}"/>
              </a:ext>
            </a:extLst>
          </p:cNvPr>
          <p:cNvSpPr>
            <a:spLocks noGrp="1"/>
          </p:cNvSpPr>
          <p:nvPr>
            <p:ph type="sldNum" sz="quarter" idx="12"/>
          </p:nvPr>
        </p:nvSpPr>
        <p:spPr/>
        <p:txBody>
          <a:bodyPr/>
          <a:lstStyle/>
          <a:p>
            <a:fld id="{5C9C2BBE-AAAE-4129-B1E6-C2F3581A9B7C}" type="slidenum">
              <a:rPr lang="en-US" smtClean="0"/>
              <a:t>‹#›</a:t>
            </a:fld>
            <a:endParaRPr lang="en-US"/>
          </a:p>
        </p:txBody>
      </p:sp>
    </p:spTree>
    <p:extLst>
      <p:ext uri="{BB962C8B-B14F-4D97-AF65-F5344CB8AC3E}">
        <p14:creationId xmlns:p14="http://schemas.microsoft.com/office/powerpoint/2010/main" val="808050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hyperlink" Target="http://agf81.deviantart.com/art/brick-texture-39-276467905"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7552DA-52DE-455A-85F7-19AF1EAFFF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E833FB-692B-4420-82E3-17AD33B089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46420D-A623-4453-BE0E-B7E17C85C7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C0DFD0-C140-403E-8FB3-F1CB99FF0021}" type="datetimeFigureOut">
              <a:rPr lang="en-US" smtClean="0"/>
              <a:t>6/16/2021</a:t>
            </a:fld>
            <a:endParaRPr lang="en-US"/>
          </a:p>
        </p:txBody>
      </p:sp>
      <p:sp>
        <p:nvSpPr>
          <p:cNvPr id="5" name="Footer Placeholder 4">
            <a:extLst>
              <a:ext uri="{FF2B5EF4-FFF2-40B4-BE49-F238E27FC236}">
                <a16:creationId xmlns:a16="http://schemas.microsoft.com/office/drawing/2014/main" id="{F1C3B530-5407-44B2-970D-8E1DCCF4EF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F400991-5B30-4467-A8C2-C2A77C14C3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9C2BBE-AAAE-4129-B1E6-C2F3581A9B7C}" type="slidenum">
              <a:rPr lang="en-US" smtClean="0"/>
              <a:t>‹#›</a:t>
            </a:fld>
            <a:endParaRPr lang="en-US"/>
          </a:p>
        </p:txBody>
      </p:sp>
    </p:spTree>
    <p:extLst>
      <p:ext uri="{BB962C8B-B14F-4D97-AF65-F5344CB8AC3E}">
        <p14:creationId xmlns:p14="http://schemas.microsoft.com/office/powerpoint/2010/main" val="1669852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E73A24-D686-4EE2-9840-23C9C48BB54B}"/>
              </a:ext>
            </a:extLst>
          </p:cNvPr>
          <p:cNvPicPr>
            <a:picLocks noChangeAspect="1"/>
          </p:cNvPicPr>
          <p:nvPr userDrawn="1"/>
        </p:nvPicPr>
        <p:blipFill rotWithShape="1">
          <a:blip r:embed="rId13">
            <a:extLst>
              <a:ext uri="{28A0092B-C50C-407E-A947-70E740481C1C}">
                <a14:useLocalDpi xmlns:a14="http://schemas.microsoft.com/office/drawing/2010/main" val="0"/>
              </a:ext>
              <a:ext uri="{837473B0-CC2E-450A-ABE3-18F120FF3D39}">
                <a1611:picAttrSrcUrl xmlns:a1611="http://schemas.microsoft.com/office/drawing/2016/11/main" r:id="rId14"/>
              </a:ext>
            </a:extLst>
          </a:blip>
          <a:srcRect t="14210" b="1520"/>
          <a:stretch/>
        </p:blipFill>
        <p:spPr>
          <a:xfrm>
            <a:off x="-8161" y="10"/>
            <a:ext cx="12191980" cy="6857990"/>
          </a:xfrm>
          <a:prstGeom prst="rect">
            <a:avLst/>
          </a:prstGeom>
        </p:spPr>
      </p:pic>
    </p:spTree>
    <p:extLst>
      <p:ext uri="{BB962C8B-B14F-4D97-AF65-F5344CB8AC3E}">
        <p14:creationId xmlns:p14="http://schemas.microsoft.com/office/powerpoint/2010/main" val="7713140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353605" y="178594"/>
            <a:ext cx="11460010" cy="151804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rPr dirty="0"/>
              <a:t>Title Text</a:t>
            </a:r>
          </a:p>
        </p:txBody>
      </p:sp>
      <p:sp>
        <p:nvSpPr>
          <p:cNvPr id="3" name="Shape 3"/>
          <p:cNvSpPr>
            <a:spLocks noGrp="1"/>
          </p:cNvSpPr>
          <p:nvPr>
            <p:ph type="body" idx="1"/>
          </p:nvPr>
        </p:nvSpPr>
        <p:spPr>
          <a:xfrm>
            <a:off x="353605" y="1821656"/>
            <a:ext cx="11460010" cy="442019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5909151" y="6509743"/>
            <a:ext cx="373500" cy="362215"/>
          </a:xfrm>
          <a:prstGeom prst="rect">
            <a:avLst/>
          </a:prstGeom>
          <a:ln w="12700">
            <a:miter lim="400000"/>
          </a:ln>
        </p:spPr>
        <p:txBody>
          <a:bodyPr wrap="none" lIns="50800" tIns="50800" rIns="50800" bIns="50800">
            <a:spAutoFit/>
          </a:bodyPr>
          <a:lstStyle>
            <a:lvl1pPr>
              <a:defRPr sz="1687"/>
            </a:lvl1pPr>
          </a:lstStyle>
          <a:p>
            <a:fld id="{86CB4B4D-7CA3-9044-876B-883B54F8677D}" type="slidenum">
              <a:t>‹#›</a:t>
            </a:fld>
            <a:endParaRPr/>
          </a:p>
        </p:txBody>
      </p:sp>
    </p:spTree>
    <p:extLst>
      <p:ext uri="{BB962C8B-B14F-4D97-AF65-F5344CB8AC3E}">
        <p14:creationId xmlns:p14="http://schemas.microsoft.com/office/powerpoint/2010/main" val="1824930275"/>
      </p:ext>
    </p:extLst>
  </p:cSld>
  <p:clrMap bg1="dk1" tx1="lt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5" r:id="rId7"/>
    <p:sldLayoutId id="2147483686" r:id="rId8"/>
    <p:sldLayoutId id="2147483687" r:id="rId9"/>
    <p:sldLayoutId id="2147483688" r:id="rId10"/>
    <p:sldLayoutId id="2147483689" r:id="rId11"/>
  </p:sldLayoutIdLst>
  <p:transition spd="med"/>
  <p:txStyles>
    <p:titleStyle>
      <a:lvl1pPr marL="0" marR="0" indent="0" algn="l" defTabSz="547695" rtl="0" latinLnBrk="0">
        <a:lnSpc>
          <a:spcPct val="100000"/>
        </a:lnSpc>
        <a:spcBef>
          <a:spcPts val="0"/>
        </a:spcBef>
        <a:spcAft>
          <a:spcPts val="0"/>
        </a:spcAft>
        <a:buClrTx/>
        <a:buSzTx/>
        <a:buFontTx/>
        <a:buNone/>
        <a:tabLst/>
        <a:defRPr sz="7500" b="1" i="0" u="none" strike="noStrike" cap="all" spc="149" baseline="0">
          <a:ln>
            <a:noFill/>
          </a:ln>
          <a:solidFill>
            <a:srgbClr val="FFFFFF"/>
          </a:solidFill>
          <a:uFillTx/>
          <a:latin typeface="Yantramanav" panose="02000000000000000000" pitchFamily="2" charset="0"/>
          <a:ea typeface="+mj-ea"/>
          <a:cs typeface="Yantramanav" panose="02000000000000000000" pitchFamily="2" charset="0"/>
          <a:sym typeface="Panton"/>
        </a:defRPr>
      </a:lvl1pPr>
      <a:lvl2pPr marL="0" marR="0" indent="214315" algn="ctr" defTabSz="547695" rtl="0" latinLnBrk="0">
        <a:lnSpc>
          <a:spcPct val="100000"/>
        </a:lnSpc>
        <a:spcBef>
          <a:spcPts val="0"/>
        </a:spcBef>
        <a:spcAft>
          <a:spcPts val="0"/>
        </a:spcAft>
        <a:buClrTx/>
        <a:buSzTx/>
        <a:buFontTx/>
        <a:buNone/>
        <a:tabLst/>
        <a:defRPr sz="7500" b="1" i="0" u="none" strike="noStrike" cap="all" spc="149" baseline="0">
          <a:ln>
            <a:noFill/>
          </a:ln>
          <a:solidFill>
            <a:srgbClr val="FFFFFF"/>
          </a:solidFill>
          <a:uFillTx/>
          <a:latin typeface="+mj-lt"/>
          <a:ea typeface="+mj-ea"/>
          <a:cs typeface="+mj-cs"/>
          <a:sym typeface="Panton"/>
        </a:defRPr>
      </a:lvl2pPr>
      <a:lvl3pPr marL="0" marR="0" indent="428631" algn="ctr" defTabSz="547695" rtl="0" latinLnBrk="0">
        <a:lnSpc>
          <a:spcPct val="100000"/>
        </a:lnSpc>
        <a:spcBef>
          <a:spcPts val="0"/>
        </a:spcBef>
        <a:spcAft>
          <a:spcPts val="0"/>
        </a:spcAft>
        <a:buClrTx/>
        <a:buSzTx/>
        <a:buFontTx/>
        <a:buNone/>
        <a:tabLst/>
        <a:defRPr sz="7500" b="1" i="0" u="none" strike="noStrike" cap="all" spc="149" baseline="0">
          <a:ln>
            <a:noFill/>
          </a:ln>
          <a:solidFill>
            <a:srgbClr val="FFFFFF"/>
          </a:solidFill>
          <a:uFillTx/>
          <a:latin typeface="+mj-lt"/>
          <a:ea typeface="+mj-ea"/>
          <a:cs typeface="+mj-cs"/>
          <a:sym typeface="Panton"/>
        </a:defRPr>
      </a:lvl3pPr>
      <a:lvl4pPr marL="0" marR="0" indent="642947" algn="ctr" defTabSz="547695" rtl="0" latinLnBrk="0">
        <a:lnSpc>
          <a:spcPct val="100000"/>
        </a:lnSpc>
        <a:spcBef>
          <a:spcPts val="0"/>
        </a:spcBef>
        <a:spcAft>
          <a:spcPts val="0"/>
        </a:spcAft>
        <a:buClrTx/>
        <a:buSzTx/>
        <a:buFontTx/>
        <a:buNone/>
        <a:tabLst/>
        <a:defRPr sz="7500" b="1" i="0" u="none" strike="noStrike" cap="all" spc="149" baseline="0">
          <a:ln>
            <a:noFill/>
          </a:ln>
          <a:solidFill>
            <a:srgbClr val="FFFFFF"/>
          </a:solidFill>
          <a:uFillTx/>
          <a:latin typeface="+mj-lt"/>
          <a:ea typeface="+mj-ea"/>
          <a:cs typeface="+mj-cs"/>
          <a:sym typeface="Panton"/>
        </a:defRPr>
      </a:lvl4pPr>
      <a:lvl5pPr marL="0" marR="0" indent="857262" algn="ctr" defTabSz="547695" rtl="0" latinLnBrk="0">
        <a:lnSpc>
          <a:spcPct val="100000"/>
        </a:lnSpc>
        <a:spcBef>
          <a:spcPts val="0"/>
        </a:spcBef>
        <a:spcAft>
          <a:spcPts val="0"/>
        </a:spcAft>
        <a:buClrTx/>
        <a:buSzTx/>
        <a:buFontTx/>
        <a:buNone/>
        <a:tabLst/>
        <a:defRPr sz="7500" b="1" i="0" u="none" strike="noStrike" cap="all" spc="149" baseline="0">
          <a:ln>
            <a:noFill/>
          </a:ln>
          <a:solidFill>
            <a:srgbClr val="FFFFFF"/>
          </a:solidFill>
          <a:uFillTx/>
          <a:latin typeface="+mj-lt"/>
          <a:ea typeface="+mj-ea"/>
          <a:cs typeface="+mj-cs"/>
          <a:sym typeface="Panton"/>
        </a:defRPr>
      </a:lvl5pPr>
      <a:lvl6pPr marL="0" marR="0" indent="1071578" algn="ctr" defTabSz="547695" rtl="0" latinLnBrk="0">
        <a:lnSpc>
          <a:spcPct val="100000"/>
        </a:lnSpc>
        <a:spcBef>
          <a:spcPts val="0"/>
        </a:spcBef>
        <a:spcAft>
          <a:spcPts val="0"/>
        </a:spcAft>
        <a:buClrTx/>
        <a:buSzTx/>
        <a:buFontTx/>
        <a:buNone/>
        <a:tabLst/>
        <a:defRPr sz="7500" b="1" i="0" u="none" strike="noStrike" cap="all" spc="149" baseline="0">
          <a:ln>
            <a:noFill/>
          </a:ln>
          <a:solidFill>
            <a:srgbClr val="FFFFFF"/>
          </a:solidFill>
          <a:uFillTx/>
          <a:latin typeface="+mj-lt"/>
          <a:ea typeface="+mj-ea"/>
          <a:cs typeface="+mj-cs"/>
          <a:sym typeface="Panton"/>
        </a:defRPr>
      </a:lvl6pPr>
      <a:lvl7pPr marL="0" marR="0" indent="1285893" algn="ctr" defTabSz="547695" rtl="0" latinLnBrk="0">
        <a:lnSpc>
          <a:spcPct val="100000"/>
        </a:lnSpc>
        <a:spcBef>
          <a:spcPts val="0"/>
        </a:spcBef>
        <a:spcAft>
          <a:spcPts val="0"/>
        </a:spcAft>
        <a:buClrTx/>
        <a:buSzTx/>
        <a:buFontTx/>
        <a:buNone/>
        <a:tabLst/>
        <a:defRPr sz="7500" b="1" i="0" u="none" strike="noStrike" cap="all" spc="149" baseline="0">
          <a:ln>
            <a:noFill/>
          </a:ln>
          <a:solidFill>
            <a:srgbClr val="FFFFFF"/>
          </a:solidFill>
          <a:uFillTx/>
          <a:latin typeface="+mj-lt"/>
          <a:ea typeface="+mj-ea"/>
          <a:cs typeface="+mj-cs"/>
          <a:sym typeface="Panton"/>
        </a:defRPr>
      </a:lvl7pPr>
      <a:lvl8pPr marL="0" marR="0" indent="1500209" algn="ctr" defTabSz="547695" rtl="0" latinLnBrk="0">
        <a:lnSpc>
          <a:spcPct val="100000"/>
        </a:lnSpc>
        <a:spcBef>
          <a:spcPts val="0"/>
        </a:spcBef>
        <a:spcAft>
          <a:spcPts val="0"/>
        </a:spcAft>
        <a:buClrTx/>
        <a:buSzTx/>
        <a:buFontTx/>
        <a:buNone/>
        <a:tabLst/>
        <a:defRPr sz="7500" b="1" i="0" u="none" strike="noStrike" cap="all" spc="149" baseline="0">
          <a:ln>
            <a:noFill/>
          </a:ln>
          <a:solidFill>
            <a:srgbClr val="FFFFFF"/>
          </a:solidFill>
          <a:uFillTx/>
          <a:latin typeface="+mj-lt"/>
          <a:ea typeface="+mj-ea"/>
          <a:cs typeface="+mj-cs"/>
          <a:sym typeface="Panton"/>
        </a:defRPr>
      </a:lvl8pPr>
      <a:lvl9pPr marL="0" marR="0" indent="1714525" algn="ctr" defTabSz="547695" rtl="0" latinLnBrk="0">
        <a:lnSpc>
          <a:spcPct val="100000"/>
        </a:lnSpc>
        <a:spcBef>
          <a:spcPts val="0"/>
        </a:spcBef>
        <a:spcAft>
          <a:spcPts val="0"/>
        </a:spcAft>
        <a:buClrTx/>
        <a:buSzTx/>
        <a:buFontTx/>
        <a:buNone/>
        <a:tabLst/>
        <a:defRPr sz="7500" b="1" i="0" u="none" strike="noStrike" cap="all" spc="149" baseline="0">
          <a:ln>
            <a:noFill/>
          </a:ln>
          <a:solidFill>
            <a:srgbClr val="FFFFFF"/>
          </a:solidFill>
          <a:uFillTx/>
          <a:latin typeface="+mj-lt"/>
          <a:ea typeface="+mj-ea"/>
          <a:cs typeface="+mj-cs"/>
          <a:sym typeface="Panton"/>
        </a:defRPr>
      </a:lvl9pPr>
    </p:titleStyle>
    <p:bodyStyle>
      <a:lvl1pPr marL="416725" marR="0" indent="-416725" algn="l" defTabSz="547695" rtl="0" latinLnBrk="0">
        <a:lnSpc>
          <a:spcPct val="100000"/>
        </a:lnSpc>
        <a:spcBef>
          <a:spcPts val="3937"/>
        </a:spcBef>
        <a:spcAft>
          <a:spcPts val="0"/>
        </a:spcAft>
        <a:buClrTx/>
        <a:buSzPct val="75000"/>
        <a:buFontTx/>
        <a:buChar char="•"/>
        <a:tabLst/>
        <a:defRPr sz="3563" b="0" i="0" u="none" strike="noStrike" cap="none" spc="0" baseline="0">
          <a:ln>
            <a:noFill/>
          </a:ln>
          <a:solidFill>
            <a:srgbClr val="FFFFFF"/>
          </a:solidFill>
          <a:uFillTx/>
          <a:latin typeface="Yantramanav Light" panose="02000000000000000000" pitchFamily="2" charset="0"/>
          <a:ea typeface="+mn-ea"/>
          <a:cs typeface="Yantramanav Light" panose="02000000000000000000" pitchFamily="2" charset="0"/>
          <a:sym typeface="Helvetica Light"/>
        </a:defRPr>
      </a:lvl1pPr>
      <a:lvl2pPr marL="833450" marR="0" indent="-416725" algn="l" defTabSz="547695" rtl="0" latinLnBrk="0">
        <a:lnSpc>
          <a:spcPct val="100000"/>
        </a:lnSpc>
        <a:spcBef>
          <a:spcPts val="3937"/>
        </a:spcBef>
        <a:spcAft>
          <a:spcPts val="0"/>
        </a:spcAft>
        <a:buClrTx/>
        <a:buSzPct val="75000"/>
        <a:buFontTx/>
        <a:buChar char="•"/>
        <a:tabLst/>
        <a:defRPr sz="3563" b="0" i="0" u="none" strike="noStrike" cap="none" spc="0" baseline="0">
          <a:ln>
            <a:noFill/>
          </a:ln>
          <a:solidFill>
            <a:srgbClr val="FFFFFF"/>
          </a:solidFill>
          <a:uFillTx/>
          <a:latin typeface="Yantramanav Light" panose="02000000000000000000" pitchFamily="2" charset="0"/>
          <a:ea typeface="+mn-ea"/>
          <a:cs typeface="Yantramanav Light" panose="02000000000000000000" pitchFamily="2" charset="0"/>
          <a:sym typeface="Helvetica Light"/>
        </a:defRPr>
      </a:lvl2pPr>
      <a:lvl3pPr marL="1250174" marR="0" indent="-416725" algn="l" defTabSz="547695" rtl="0" latinLnBrk="0">
        <a:lnSpc>
          <a:spcPct val="100000"/>
        </a:lnSpc>
        <a:spcBef>
          <a:spcPts val="3937"/>
        </a:spcBef>
        <a:spcAft>
          <a:spcPts val="0"/>
        </a:spcAft>
        <a:buClrTx/>
        <a:buSzPct val="75000"/>
        <a:buFontTx/>
        <a:buChar char="•"/>
        <a:tabLst/>
        <a:defRPr sz="3563" b="0" i="0" u="none" strike="noStrike" cap="none" spc="0" baseline="0">
          <a:ln>
            <a:noFill/>
          </a:ln>
          <a:solidFill>
            <a:srgbClr val="FFFFFF"/>
          </a:solidFill>
          <a:uFillTx/>
          <a:latin typeface="Yantramanav Light" panose="02000000000000000000" pitchFamily="2" charset="0"/>
          <a:ea typeface="+mn-ea"/>
          <a:cs typeface="Yantramanav Light" panose="02000000000000000000" pitchFamily="2" charset="0"/>
          <a:sym typeface="Helvetica Light"/>
        </a:defRPr>
      </a:lvl3pPr>
      <a:lvl4pPr marL="1666899" marR="0" indent="-416725" algn="l" defTabSz="547695" rtl="0" latinLnBrk="0">
        <a:lnSpc>
          <a:spcPct val="100000"/>
        </a:lnSpc>
        <a:spcBef>
          <a:spcPts val="3937"/>
        </a:spcBef>
        <a:spcAft>
          <a:spcPts val="0"/>
        </a:spcAft>
        <a:buClrTx/>
        <a:buSzPct val="75000"/>
        <a:buFontTx/>
        <a:buChar char="•"/>
        <a:tabLst/>
        <a:defRPr sz="3563" b="0" i="0" u="none" strike="noStrike" cap="none" spc="0" baseline="0">
          <a:ln>
            <a:noFill/>
          </a:ln>
          <a:solidFill>
            <a:srgbClr val="FFFFFF"/>
          </a:solidFill>
          <a:uFillTx/>
          <a:latin typeface="Yantramanav Light" panose="02000000000000000000" pitchFamily="2" charset="0"/>
          <a:ea typeface="+mn-ea"/>
          <a:cs typeface="Yantramanav Light" panose="02000000000000000000" pitchFamily="2" charset="0"/>
          <a:sym typeface="Helvetica Light"/>
        </a:defRPr>
      </a:lvl4pPr>
      <a:lvl5pPr marL="2083624" marR="0" indent="-416725" algn="l" defTabSz="547695" rtl="0" latinLnBrk="0">
        <a:lnSpc>
          <a:spcPct val="100000"/>
        </a:lnSpc>
        <a:spcBef>
          <a:spcPts val="3937"/>
        </a:spcBef>
        <a:spcAft>
          <a:spcPts val="0"/>
        </a:spcAft>
        <a:buClrTx/>
        <a:buSzPct val="75000"/>
        <a:buFontTx/>
        <a:buChar char="•"/>
        <a:tabLst/>
        <a:defRPr sz="3563" b="0" i="0" u="none" strike="noStrike" cap="none" spc="0" baseline="0">
          <a:ln>
            <a:noFill/>
          </a:ln>
          <a:solidFill>
            <a:srgbClr val="FFFFFF"/>
          </a:solidFill>
          <a:uFillTx/>
          <a:latin typeface="Yantramanav Light" panose="02000000000000000000" pitchFamily="2" charset="0"/>
          <a:ea typeface="+mn-ea"/>
          <a:cs typeface="Yantramanav Light" panose="02000000000000000000" pitchFamily="2" charset="0"/>
          <a:sym typeface="Helvetica Light"/>
        </a:defRPr>
      </a:lvl5pPr>
      <a:lvl6pPr marL="2500349" marR="0" indent="-416725" algn="l" defTabSz="547695" rtl="0" latinLnBrk="0">
        <a:lnSpc>
          <a:spcPct val="100000"/>
        </a:lnSpc>
        <a:spcBef>
          <a:spcPts val="3937"/>
        </a:spcBef>
        <a:spcAft>
          <a:spcPts val="0"/>
        </a:spcAft>
        <a:buClrTx/>
        <a:buSzPct val="75000"/>
        <a:buFontTx/>
        <a:buChar char="•"/>
        <a:tabLst/>
        <a:defRPr sz="3563" b="0" i="0" u="none" strike="noStrike" cap="none" spc="0" baseline="0">
          <a:ln>
            <a:noFill/>
          </a:ln>
          <a:solidFill>
            <a:srgbClr val="FFFFFF"/>
          </a:solidFill>
          <a:uFillTx/>
          <a:latin typeface="+mn-lt"/>
          <a:ea typeface="+mn-ea"/>
          <a:cs typeface="+mn-cs"/>
          <a:sym typeface="Helvetica Light"/>
        </a:defRPr>
      </a:lvl6pPr>
      <a:lvl7pPr marL="2917073" marR="0" indent="-416725" algn="l" defTabSz="547695" rtl="0" latinLnBrk="0">
        <a:lnSpc>
          <a:spcPct val="100000"/>
        </a:lnSpc>
        <a:spcBef>
          <a:spcPts val="3937"/>
        </a:spcBef>
        <a:spcAft>
          <a:spcPts val="0"/>
        </a:spcAft>
        <a:buClrTx/>
        <a:buSzPct val="75000"/>
        <a:buFontTx/>
        <a:buChar char="•"/>
        <a:tabLst/>
        <a:defRPr sz="3563" b="0" i="0" u="none" strike="noStrike" cap="none" spc="0" baseline="0">
          <a:ln>
            <a:noFill/>
          </a:ln>
          <a:solidFill>
            <a:srgbClr val="FFFFFF"/>
          </a:solidFill>
          <a:uFillTx/>
          <a:latin typeface="+mn-lt"/>
          <a:ea typeface="+mn-ea"/>
          <a:cs typeface="+mn-cs"/>
          <a:sym typeface="Helvetica Light"/>
        </a:defRPr>
      </a:lvl7pPr>
      <a:lvl8pPr marL="3333798" marR="0" indent="-416725" algn="l" defTabSz="547695" rtl="0" latinLnBrk="0">
        <a:lnSpc>
          <a:spcPct val="100000"/>
        </a:lnSpc>
        <a:spcBef>
          <a:spcPts val="3937"/>
        </a:spcBef>
        <a:spcAft>
          <a:spcPts val="0"/>
        </a:spcAft>
        <a:buClrTx/>
        <a:buSzPct val="75000"/>
        <a:buFontTx/>
        <a:buChar char="•"/>
        <a:tabLst/>
        <a:defRPr sz="3563" b="0" i="0" u="none" strike="noStrike" cap="none" spc="0" baseline="0">
          <a:ln>
            <a:noFill/>
          </a:ln>
          <a:solidFill>
            <a:srgbClr val="FFFFFF"/>
          </a:solidFill>
          <a:uFillTx/>
          <a:latin typeface="+mn-lt"/>
          <a:ea typeface="+mn-ea"/>
          <a:cs typeface="+mn-cs"/>
          <a:sym typeface="Helvetica Light"/>
        </a:defRPr>
      </a:lvl8pPr>
      <a:lvl9pPr marL="3750523" marR="0" indent="-416725" algn="l" defTabSz="547695" rtl="0" latinLnBrk="0">
        <a:lnSpc>
          <a:spcPct val="100000"/>
        </a:lnSpc>
        <a:spcBef>
          <a:spcPts val="3937"/>
        </a:spcBef>
        <a:spcAft>
          <a:spcPts val="0"/>
        </a:spcAft>
        <a:buClrTx/>
        <a:buSzPct val="75000"/>
        <a:buFontTx/>
        <a:buChar char="•"/>
        <a:tabLst/>
        <a:defRPr sz="3563" b="0" i="0" u="none" strike="noStrike" cap="none" spc="0" baseline="0">
          <a:ln>
            <a:noFill/>
          </a:ln>
          <a:solidFill>
            <a:srgbClr val="FFFFFF"/>
          </a:solidFill>
          <a:uFillTx/>
          <a:latin typeface="+mn-lt"/>
          <a:ea typeface="+mn-ea"/>
          <a:cs typeface="+mn-cs"/>
          <a:sym typeface="Helvetica Light"/>
        </a:defRPr>
      </a:lvl9pPr>
    </p:bodyStyle>
    <p:otherStyle>
      <a:lvl1pPr marL="0" marR="0" indent="0" algn="ctr" defTabSz="547695"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1pPr>
      <a:lvl2pPr marL="0" marR="0" indent="214315" algn="ctr" defTabSz="547695"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2pPr>
      <a:lvl3pPr marL="0" marR="0" indent="428631" algn="ctr" defTabSz="547695"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3pPr>
      <a:lvl4pPr marL="0" marR="0" indent="642947" algn="ctr" defTabSz="547695"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4pPr>
      <a:lvl5pPr marL="0" marR="0" indent="857262" algn="ctr" defTabSz="547695"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5pPr>
      <a:lvl6pPr marL="0" marR="0" indent="1071578" algn="ctr" defTabSz="547695"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6pPr>
      <a:lvl7pPr marL="0" marR="0" indent="1285893" algn="ctr" defTabSz="547695"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7pPr>
      <a:lvl8pPr marL="0" marR="0" indent="1500209" algn="ctr" defTabSz="547695"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8pPr>
      <a:lvl9pPr marL="0" marR="0" indent="1714525" algn="ctr" defTabSz="547695"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30.xml"/><Relationship Id="rId4" Type="http://schemas.openxmlformats.org/officeDocument/2006/relationships/chart" Target="../charts/char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0482A7D0-DB09-4EBA-8D52-E6A5934B6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1A3688C8-DFCE-4CCD-BCF0-5FB239E507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30410"/>
            <a:ext cx="7005134" cy="4827590"/>
          </a:xfrm>
          <a:custGeom>
            <a:avLst/>
            <a:gdLst>
              <a:gd name="connsiteX0" fmla="*/ 1974535 w 7005134"/>
              <a:gd name="connsiteY0" fmla="*/ 0 h 4827590"/>
              <a:gd name="connsiteX1" fmla="*/ 7003848 w 7005134"/>
              <a:gd name="connsiteY1" fmla="*/ 4776721 h 4827590"/>
              <a:gd name="connsiteX2" fmla="*/ 7005134 w 7005134"/>
              <a:gd name="connsiteY2" fmla="*/ 4827590 h 4827590"/>
              <a:gd name="connsiteX3" fmla="*/ 0 w 7005134"/>
              <a:gd name="connsiteY3" fmla="*/ 4827590 h 4827590"/>
              <a:gd name="connsiteX4" fmla="*/ 0 w 7005134"/>
              <a:gd name="connsiteY4" fmla="*/ 402231 h 4827590"/>
              <a:gd name="connsiteX5" fmla="*/ 14349 w 7005134"/>
              <a:gd name="connsiteY5" fmla="*/ 395744 h 4827590"/>
              <a:gd name="connsiteX6" fmla="*/ 1974535 w 7005134"/>
              <a:gd name="connsiteY6" fmla="*/ 0 h 482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05134" h="4827590">
                <a:moveTo>
                  <a:pt x="1974535" y="0"/>
                </a:moveTo>
                <a:cubicBezTo>
                  <a:pt x="4668853" y="0"/>
                  <a:pt x="6868971" y="2115921"/>
                  <a:pt x="7003848" y="4776721"/>
                </a:cubicBezTo>
                <a:lnTo>
                  <a:pt x="7005134" y="4827590"/>
                </a:lnTo>
                <a:lnTo>
                  <a:pt x="0" y="4827590"/>
                </a:lnTo>
                <a:lnTo>
                  <a:pt x="0" y="402231"/>
                </a:lnTo>
                <a:lnTo>
                  <a:pt x="14349" y="395744"/>
                </a:lnTo>
                <a:cubicBezTo>
                  <a:pt x="616832" y="140915"/>
                  <a:pt x="1279227" y="0"/>
                  <a:pt x="1974535" y="0"/>
                </a:cubicBez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AA247E04-F6A0-4198-91B2-AE734E3ACE4D}"/>
              </a:ext>
            </a:extLst>
          </p:cNvPr>
          <p:cNvSpPr>
            <a:spLocks noGrp="1"/>
          </p:cNvSpPr>
          <p:nvPr>
            <p:ph type="ctrTitle"/>
          </p:nvPr>
        </p:nvSpPr>
        <p:spPr>
          <a:xfrm>
            <a:off x="1158240" y="1122363"/>
            <a:ext cx="6339840" cy="2387600"/>
          </a:xfrm>
        </p:spPr>
        <p:txBody>
          <a:bodyPr>
            <a:normAutofit/>
          </a:bodyPr>
          <a:lstStyle/>
          <a:p>
            <a:pPr algn="l"/>
            <a:r>
              <a:rPr lang="en-US" sz="6600">
                <a:solidFill>
                  <a:schemeClr val="tx1">
                    <a:lumMod val="85000"/>
                    <a:lumOff val="15000"/>
                  </a:schemeClr>
                </a:solidFill>
                <a:latin typeface="Yantramanav" panose="02000000000000000000" pitchFamily="2" charset="0"/>
                <a:cs typeface="Yantramanav" panose="02000000000000000000" pitchFamily="2" charset="0"/>
              </a:rPr>
              <a:t>Data Visualization</a:t>
            </a:r>
          </a:p>
        </p:txBody>
      </p:sp>
      <p:cxnSp>
        <p:nvCxnSpPr>
          <p:cNvPr id="19" name="Straight Connector 18">
            <a:extLst>
              <a:ext uri="{FF2B5EF4-FFF2-40B4-BE49-F238E27FC236}">
                <a16:creationId xmlns:a16="http://schemas.microsoft.com/office/drawing/2014/main" id="{D598FBE3-48D2-40A2-B7E6-F485834C821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72540" y="4450080"/>
            <a:ext cx="1234440" cy="0"/>
          </a:xfrm>
          <a:prstGeom prst="line">
            <a:avLst/>
          </a:prstGeom>
          <a:ln w="508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8482FDCF-45F3-40F1-8751-19B7AFB3CF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4348" y="1005839"/>
            <a:ext cx="3444236" cy="344423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2033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effectLst>
                  <a:glow rad="228600">
                    <a:schemeClr val="accent5">
                      <a:satMod val="175000"/>
                      <a:alpha val="40000"/>
                    </a:schemeClr>
                  </a:glow>
                </a:effectLst>
              </a:rPr>
              <a:t>Common Grouping</a:t>
            </a:r>
          </a:p>
        </p:txBody>
      </p:sp>
      <p:sp>
        <p:nvSpPr>
          <p:cNvPr id="3" name="Content Placeholder 2"/>
          <p:cNvSpPr>
            <a:spLocks noGrp="1"/>
          </p:cNvSpPr>
          <p:nvPr>
            <p:ph idx="1"/>
          </p:nvPr>
        </p:nvSpPr>
        <p:spPr/>
        <p:txBody>
          <a:bodyPr>
            <a:normAutofit/>
          </a:bodyPr>
          <a:lstStyle/>
          <a:p>
            <a:pPr marL="0" indent="0">
              <a:buNone/>
            </a:pPr>
            <a:r>
              <a:rPr lang="en-US" dirty="0">
                <a:effectLst>
                  <a:glow rad="228600">
                    <a:schemeClr val="accent5">
                      <a:satMod val="175000"/>
                      <a:alpha val="40000"/>
                    </a:schemeClr>
                  </a:glow>
                </a:effectLst>
              </a:rPr>
              <a:t>Common grouping concerns the mind’s ability to </a:t>
            </a:r>
            <a:r>
              <a:rPr lang="en-US" b="1" dirty="0">
                <a:effectLst>
                  <a:glow rad="228600">
                    <a:schemeClr val="accent5">
                      <a:satMod val="175000"/>
                      <a:alpha val="40000"/>
                    </a:schemeClr>
                  </a:glow>
                </a:effectLst>
                <a:latin typeface="Yantramanav Bold" panose="02000000000000000000" pitchFamily="2" charset="0"/>
                <a:cs typeface="Yantramanav Bold" panose="02000000000000000000" pitchFamily="2" charset="0"/>
              </a:rPr>
              <a:t>perceive connected objects as single, uniform shapes.</a:t>
            </a:r>
          </a:p>
        </p:txBody>
      </p:sp>
    </p:spTree>
    <p:extLst>
      <p:ext uri="{BB962C8B-B14F-4D97-AF65-F5344CB8AC3E}">
        <p14:creationId xmlns:p14="http://schemas.microsoft.com/office/powerpoint/2010/main" val="715416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effectLst>
                  <a:glow rad="228600">
                    <a:schemeClr val="accent6">
                      <a:satMod val="175000"/>
                      <a:alpha val="40000"/>
                    </a:schemeClr>
                  </a:glow>
                </a:effectLst>
              </a:rPr>
              <a:t>Continuation</a:t>
            </a:r>
          </a:p>
        </p:txBody>
      </p:sp>
      <p:sp>
        <p:nvSpPr>
          <p:cNvPr id="3" name="Content Placeholder 2"/>
          <p:cNvSpPr>
            <a:spLocks noGrp="1"/>
          </p:cNvSpPr>
          <p:nvPr>
            <p:ph idx="1"/>
          </p:nvPr>
        </p:nvSpPr>
        <p:spPr>
          <a:xfrm>
            <a:off x="353605" y="1500247"/>
            <a:ext cx="11460011" cy="4741519"/>
          </a:xfrm>
        </p:spPr>
        <p:txBody>
          <a:bodyPr>
            <a:normAutofit/>
          </a:bodyPr>
          <a:lstStyle/>
          <a:p>
            <a:pPr marL="0" indent="0">
              <a:buNone/>
            </a:pPr>
            <a:r>
              <a:rPr lang="en-US" dirty="0">
                <a:effectLst>
                  <a:glow rad="228600">
                    <a:schemeClr val="accent6">
                      <a:satMod val="175000"/>
                      <a:alpha val="40000"/>
                    </a:schemeClr>
                  </a:glow>
                </a:effectLst>
              </a:rPr>
              <a:t>Continuation allows our minds to </a:t>
            </a:r>
            <a:r>
              <a:rPr lang="en-US" dirty="0">
                <a:effectLst>
                  <a:glow rad="228600">
                    <a:schemeClr val="accent6">
                      <a:satMod val="175000"/>
                      <a:alpha val="40000"/>
                    </a:schemeClr>
                  </a:glow>
                </a:effectLst>
                <a:latin typeface="Yantramanav Bold" panose="02000000000000000000" pitchFamily="2" charset="0"/>
                <a:cs typeface="Yantramanav Bold" panose="02000000000000000000" pitchFamily="2" charset="0"/>
              </a:rPr>
              <a:t>perceive continuation of overlapping shapes and forms as being uninterrupted</a:t>
            </a:r>
            <a:r>
              <a:rPr lang="en-US" dirty="0">
                <a:effectLst>
                  <a:glow rad="228600">
                    <a:schemeClr val="accent6">
                      <a:satMod val="175000"/>
                      <a:alpha val="40000"/>
                    </a:schemeClr>
                  </a:glow>
                </a:effectLst>
              </a:rPr>
              <a:t>. </a:t>
            </a:r>
          </a:p>
        </p:txBody>
      </p:sp>
    </p:spTree>
    <p:extLst>
      <p:ext uri="{BB962C8B-B14F-4D97-AF65-F5344CB8AC3E}">
        <p14:creationId xmlns:p14="http://schemas.microsoft.com/office/powerpoint/2010/main" val="3150565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err="1">
                <a:solidFill>
                  <a:schemeClr val="bg1"/>
                </a:solidFill>
                <a:effectLst>
                  <a:glow rad="228600">
                    <a:schemeClr val="accent3">
                      <a:satMod val="175000"/>
                      <a:alpha val="40000"/>
                    </a:schemeClr>
                  </a:glow>
                </a:effectLst>
              </a:rPr>
              <a:t>ColoR</a:t>
            </a:r>
            <a:r>
              <a:rPr lang="en-US" dirty="0">
                <a:solidFill>
                  <a:schemeClr val="bg1"/>
                </a:solidFill>
                <a:effectLst>
                  <a:glow rad="228600">
                    <a:schemeClr val="accent3">
                      <a:satMod val="175000"/>
                      <a:alpha val="40000"/>
                    </a:schemeClr>
                  </a:glow>
                </a:effectLst>
              </a:rPr>
              <a:t> variation</a:t>
            </a:r>
          </a:p>
        </p:txBody>
      </p:sp>
      <p:sp>
        <p:nvSpPr>
          <p:cNvPr id="6" name="Content Placeholder 2">
            <a:extLst>
              <a:ext uri="{FF2B5EF4-FFF2-40B4-BE49-F238E27FC236}">
                <a16:creationId xmlns:a16="http://schemas.microsoft.com/office/drawing/2014/main" id="{4AA9BC07-C0D5-4BBB-AA75-3D7FC3F16990}"/>
              </a:ext>
            </a:extLst>
          </p:cNvPr>
          <p:cNvSpPr>
            <a:spLocks noGrp="1"/>
          </p:cNvSpPr>
          <p:nvPr>
            <p:ph idx="1"/>
          </p:nvPr>
        </p:nvSpPr>
        <p:spPr>
          <a:xfrm>
            <a:off x="353605" y="1821706"/>
            <a:ext cx="11460011" cy="4420060"/>
          </a:xfrm>
        </p:spPr>
        <p:txBody>
          <a:bodyPr>
            <a:normAutofit/>
          </a:bodyPr>
          <a:lstStyle/>
          <a:p>
            <a:pPr marL="0" indent="0">
              <a:buNone/>
            </a:pPr>
            <a:r>
              <a:rPr lang="en-US" sz="3797" dirty="0">
                <a:solidFill>
                  <a:schemeClr val="bg1"/>
                </a:solidFill>
                <a:effectLst>
                  <a:glow rad="228600">
                    <a:schemeClr val="accent3">
                      <a:satMod val="175000"/>
                      <a:alpha val="40000"/>
                    </a:schemeClr>
                  </a:glow>
                </a:effectLst>
              </a:rPr>
              <a:t>Color variation (hue, intensity, contrast, etc.) allows us to encode relative variation in data.</a:t>
            </a:r>
            <a:endParaRPr lang="en-US" sz="3797" b="1" dirty="0">
              <a:solidFill>
                <a:schemeClr val="bg1"/>
              </a:solidFill>
              <a:effectLst>
                <a:glow rad="228600">
                  <a:schemeClr val="accent3">
                    <a:satMod val="175000"/>
                    <a:alpha val="40000"/>
                  </a:schemeClr>
                </a:glow>
              </a:effectLst>
              <a:latin typeface="Yantramanav Bold" panose="02000000000000000000" pitchFamily="2" charset="0"/>
              <a:cs typeface="Yantramanav Bold" panose="02000000000000000000" pitchFamily="2" charset="0"/>
            </a:endParaRPr>
          </a:p>
        </p:txBody>
      </p:sp>
    </p:spTree>
    <p:extLst>
      <p:ext uri="{BB962C8B-B14F-4D97-AF65-F5344CB8AC3E}">
        <p14:creationId xmlns:p14="http://schemas.microsoft.com/office/powerpoint/2010/main" val="31951471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pPr algn="l"/>
            <a:r>
              <a:rPr lang="en-US" dirty="0">
                <a:effectLst>
                  <a:glow rad="228600">
                    <a:schemeClr val="accent2">
                      <a:satMod val="175000"/>
                      <a:alpha val="40000"/>
                    </a:schemeClr>
                  </a:glow>
                </a:effectLst>
              </a:rPr>
              <a:t>Spatial Position</a:t>
            </a:r>
          </a:p>
        </p:txBody>
      </p:sp>
      <p:sp>
        <p:nvSpPr>
          <p:cNvPr id="7" name="Content Placeholder 2">
            <a:extLst>
              <a:ext uri="{FF2B5EF4-FFF2-40B4-BE49-F238E27FC236}">
                <a16:creationId xmlns:a16="http://schemas.microsoft.com/office/drawing/2014/main" id="{4686AD64-1CBB-4863-9F6B-A18F52CBF242}"/>
              </a:ext>
            </a:extLst>
          </p:cNvPr>
          <p:cNvSpPr>
            <a:spLocks noGrp="1"/>
          </p:cNvSpPr>
          <p:nvPr>
            <p:ph idx="1"/>
          </p:nvPr>
        </p:nvSpPr>
        <p:spPr>
          <a:xfrm>
            <a:off x="353605" y="1821706"/>
            <a:ext cx="11460011" cy="4420060"/>
          </a:xfrm>
        </p:spPr>
        <p:txBody>
          <a:bodyPr>
            <a:normAutofit/>
          </a:bodyPr>
          <a:lstStyle/>
          <a:p>
            <a:pPr marL="0" indent="0">
              <a:buNone/>
            </a:pPr>
            <a:r>
              <a:rPr lang="en-US" sz="3797" dirty="0">
                <a:effectLst>
                  <a:glow rad="228600">
                    <a:schemeClr val="accent2">
                      <a:satMod val="175000"/>
                      <a:alpha val="40000"/>
                    </a:schemeClr>
                  </a:glow>
                </a:effectLst>
              </a:rPr>
              <a:t>Values are judged to be greater when they are </a:t>
            </a:r>
            <a:r>
              <a:rPr lang="en-US" sz="3797" b="1" dirty="0">
                <a:effectLst>
                  <a:glow rad="228600">
                    <a:schemeClr val="accent2">
                      <a:satMod val="175000"/>
                      <a:alpha val="40000"/>
                    </a:schemeClr>
                  </a:glow>
                </a:effectLst>
                <a:latin typeface="Yantramanav Bold" panose="02000000000000000000" pitchFamily="2" charset="0"/>
                <a:cs typeface="Yantramanav Bold" panose="02000000000000000000" pitchFamily="2" charset="0"/>
              </a:rPr>
              <a:t>higher up</a:t>
            </a:r>
            <a:r>
              <a:rPr lang="en-US" sz="3797" dirty="0">
                <a:effectLst>
                  <a:glow rad="228600">
                    <a:schemeClr val="accent2">
                      <a:satMod val="175000"/>
                      <a:alpha val="40000"/>
                    </a:schemeClr>
                  </a:glow>
                </a:effectLst>
              </a:rPr>
              <a:t> or </a:t>
            </a:r>
            <a:r>
              <a:rPr lang="en-US" sz="3797" dirty="0">
                <a:effectLst>
                  <a:glow rad="228600">
                    <a:schemeClr val="accent2">
                      <a:satMod val="175000"/>
                      <a:alpha val="40000"/>
                    </a:schemeClr>
                  </a:glow>
                </a:effectLst>
                <a:latin typeface="Yantramanav Bold" panose="02000000000000000000" pitchFamily="2" charset="0"/>
                <a:cs typeface="Yantramanav Bold" panose="02000000000000000000" pitchFamily="2" charset="0"/>
              </a:rPr>
              <a:t>farther to the right</a:t>
            </a:r>
            <a:r>
              <a:rPr lang="en-US" sz="3797" dirty="0">
                <a:effectLst>
                  <a:glow rad="228600">
                    <a:schemeClr val="accent2">
                      <a:satMod val="175000"/>
                      <a:alpha val="40000"/>
                    </a:schemeClr>
                  </a:glow>
                </a:effectLst>
              </a:rPr>
              <a:t>.</a:t>
            </a:r>
          </a:p>
        </p:txBody>
      </p:sp>
    </p:spTree>
    <p:extLst>
      <p:ext uri="{BB962C8B-B14F-4D97-AF65-F5344CB8AC3E}">
        <p14:creationId xmlns:p14="http://schemas.microsoft.com/office/powerpoint/2010/main" val="279225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247E04-F6A0-4198-91B2-AE734E3ACE4D}"/>
              </a:ext>
            </a:extLst>
          </p:cNvPr>
          <p:cNvSpPr>
            <a:spLocks noGrp="1"/>
          </p:cNvSpPr>
          <p:nvPr>
            <p:ph type="ctrTitle"/>
          </p:nvPr>
        </p:nvSpPr>
        <p:spPr>
          <a:xfrm>
            <a:off x="1158240" y="1122363"/>
            <a:ext cx="6339840" cy="2387600"/>
          </a:xfrm>
        </p:spPr>
        <p:txBody>
          <a:bodyPr>
            <a:normAutofit/>
          </a:bodyPr>
          <a:lstStyle/>
          <a:p>
            <a:pPr algn="l"/>
            <a:r>
              <a:rPr lang="en-US" sz="6600" dirty="0">
                <a:solidFill>
                  <a:schemeClr val="tx1">
                    <a:lumMod val="85000"/>
                    <a:lumOff val="15000"/>
                  </a:schemeClr>
                </a:solidFill>
                <a:latin typeface="Yantramanav" panose="02000000000000000000" pitchFamily="2" charset="0"/>
                <a:cs typeface="Yantramanav" panose="02000000000000000000" pitchFamily="2" charset="0"/>
              </a:rPr>
              <a:t>Let’s talk about pie charts…</a:t>
            </a:r>
          </a:p>
        </p:txBody>
      </p:sp>
    </p:spTree>
    <p:extLst>
      <p:ext uri="{BB962C8B-B14F-4D97-AF65-F5344CB8AC3E}">
        <p14:creationId xmlns:p14="http://schemas.microsoft.com/office/powerpoint/2010/main" val="3442189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Which Slice is Largest?</a:t>
            </a:r>
          </a:p>
        </p:txBody>
      </p:sp>
      <p:graphicFrame>
        <p:nvGraphicFramePr>
          <p:cNvPr id="4" name="Content Placeholder 3"/>
          <p:cNvGraphicFramePr>
            <a:graphicFrameLocks noGrp="1"/>
          </p:cNvGraphicFramePr>
          <p:nvPr>
            <p:ph idx="1"/>
          </p:nvPr>
        </p:nvGraphicFramePr>
        <p:xfrm>
          <a:off x="838361" y="1825674"/>
          <a:ext cx="10515279" cy="435120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ontent Placeholder 3"/>
          <p:cNvGraphicFramePr>
            <a:graphicFrameLocks/>
          </p:cNvGraphicFramePr>
          <p:nvPr/>
        </p:nvGraphicFramePr>
        <p:xfrm>
          <a:off x="7391361" y="1219267"/>
          <a:ext cx="3421172" cy="45718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48516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Which Slice is Largest?</a:t>
            </a:r>
          </a:p>
        </p:txBody>
      </p:sp>
      <p:graphicFrame>
        <p:nvGraphicFramePr>
          <p:cNvPr id="6" name="Content Placeholder 3"/>
          <p:cNvGraphicFramePr>
            <a:graphicFrameLocks/>
          </p:cNvGraphicFramePr>
          <p:nvPr/>
        </p:nvGraphicFramePr>
        <p:xfrm>
          <a:off x="7391361" y="1219267"/>
          <a:ext cx="3421172" cy="45718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ontent Placeholder 3">
            <a:extLst>
              <a:ext uri="{FF2B5EF4-FFF2-40B4-BE49-F238E27FC236}">
                <a16:creationId xmlns:a16="http://schemas.microsoft.com/office/drawing/2014/main" id="{8836EF81-766E-4C47-AC65-6A3F1E27182E}"/>
              </a:ext>
            </a:extLst>
          </p:cNvPr>
          <p:cNvGraphicFramePr>
            <a:graphicFrameLocks/>
          </p:cNvGraphicFramePr>
          <p:nvPr>
            <p:extLst>
              <p:ext uri="{D42A27DB-BD31-4B8C-83A1-F6EECF244321}">
                <p14:modId xmlns:p14="http://schemas.microsoft.com/office/powerpoint/2010/main" val="2985602045"/>
              </p:ext>
            </p:extLst>
          </p:nvPr>
        </p:nvGraphicFramePr>
        <p:xfrm>
          <a:off x="838361" y="1825674"/>
          <a:ext cx="10515279" cy="43512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23285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Which Slice is Largest?</a:t>
            </a:r>
          </a:p>
        </p:txBody>
      </p:sp>
      <p:graphicFrame>
        <p:nvGraphicFramePr>
          <p:cNvPr id="4" name="Content Placeholder 3"/>
          <p:cNvGraphicFramePr>
            <a:graphicFrameLocks noGrp="1"/>
          </p:cNvGraphicFramePr>
          <p:nvPr>
            <p:ph idx="1"/>
          </p:nvPr>
        </p:nvGraphicFramePr>
        <p:xfrm>
          <a:off x="838361" y="1825674"/>
          <a:ext cx="8110680" cy="43512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86879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980810" y="237382"/>
            <a:ext cx="10536670" cy="609582"/>
          </a:xfrm>
        </p:spPr>
        <p:txBody>
          <a:bodyPr>
            <a:noAutofit/>
          </a:bodyPr>
          <a:lstStyle/>
          <a:p>
            <a:pPr marL="0" indent="0">
              <a:buNone/>
            </a:pPr>
            <a:r>
              <a:rPr lang="en-US" sz="4400" b="1" dirty="0">
                <a:latin typeface="+mj-lt"/>
              </a:rPr>
              <a:t>What is the percentage value of each slice?</a:t>
            </a:r>
          </a:p>
        </p:txBody>
      </p:sp>
      <p:graphicFrame>
        <p:nvGraphicFramePr>
          <p:cNvPr id="7" name="Chart 6">
            <a:extLst>
              <a:ext uri="{FF2B5EF4-FFF2-40B4-BE49-F238E27FC236}">
                <a16:creationId xmlns:a16="http://schemas.microsoft.com/office/drawing/2014/main" id="{68E0ABA9-9E57-4800-8AD8-51DE3B2DD3AD}"/>
              </a:ext>
            </a:extLst>
          </p:cNvPr>
          <p:cNvGraphicFramePr>
            <a:graphicFrameLocks/>
          </p:cNvGraphicFramePr>
          <p:nvPr>
            <p:extLst>
              <p:ext uri="{D42A27DB-BD31-4B8C-83A1-F6EECF244321}">
                <p14:modId xmlns:p14="http://schemas.microsoft.com/office/powerpoint/2010/main" val="1462725767"/>
              </p:ext>
            </p:extLst>
          </p:nvPr>
        </p:nvGraphicFramePr>
        <p:xfrm>
          <a:off x="240093" y="1149385"/>
          <a:ext cx="11325279" cy="53024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1502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68E0ABA9-9E57-4800-8AD8-51DE3B2DD3AD}"/>
              </a:ext>
            </a:extLst>
          </p:cNvPr>
          <p:cNvGraphicFramePr>
            <a:graphicFrameLocks/>
          </p:cNvGraphicFramePr>
          <p:nvPr>
            <p:extLst>
              <p:ext uri="{D42A27DB-BD31-4B8C-83A1-F6EECF244321}">
                <p14:modId xmlns:p14="http://schemas.microsoft.com/office/powerpoint/2010/main" val="3794150779"/>
              </p:ext>
            </p:extLst>
          </p:nvPr>
        </p:nvGraphicFramePr>
        <p:xfrm>
          <a:off x="240093" y="1149385"/>
          <a:ext cx="11325279" cy="53024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12760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a:bodyPr>
          <a:lstStyle/>
          <a:p>
            <a:pPr marL="0" indent="0">
              <a:buNone/>
            </a:pPr>
            <a:endParaRPr lang="en-US" dirty="0"/>
          </a:p>
          <a:p>
            <a:pPr marL="0" indent="0">
              <a:buNone/>
            </a:pPr>
            <a:endParaRPr lang="en-US" dirty="0"/>
          </a:p>
        </p:txBody>
      </p:sp>
      <p:graphicFrame>
        <p:nvGraphicFramePr>
          <p:cNvPr id="4" name="Table 3"/>
          <p:cNvGraphicFramePr>
            <a:graphicFrameLocks noGrp="1"/>
          </p:cNvGraphicFramePr>
          <p:nvPr/>
        </p:nvGraphicFramePr>
        <p:xfrm>
          <a:off x="838200" y="1175214"/>
          <a:ext cx="10389110" cy="4648059"/>
        </p:xfrm>
        <a:graphic>
          <a:graphicData uri="http://schemas.openxmlformats.org/drawingml/2006/table">
            <a:tbl>
              <a:tblPr>
                <a:tableStyleId>{5C22544A-7EE6-4342-B048-85BDC9FD1C3A}</a:tableStyleId>
              </a:tblPr>
              <a:tblGrid>
                <a:gridCol w="1038911">
                  <a:extLst>
                    <a:ext uri="{9D8B030D-6E8A-4147-A177-3AD203B41FA5}">
                      <a16:colId xmlns:a16="http://schemas.microsoft.com/office/drawing/2014/main" val="20000"/>
                    </a:ext>
                  </a:extLst>
                </a:gridCol>
                <a:gridCol w="1038911">
                  <a:extLst>
                    <a:ext uri="{9D8B030D-6E8A-4147-A177-3AD203B41FA5}">
                      <a16:colId xmlns:a16="http://schemas.microsoft.com/office/drawing/2014/main" val="20001"/>
                    </a:ext>
                  </a:extLst>
                </a:gridCol>
                <a:gridCol w="1038911">
                  <a:extLst>
                    <a:ext uri="{9D8B030D-6E8A-4147-A177-3AD203B41FA5}">
                      <a16:colId xmlns:a16="http://schemas.microsoft.com/office/drawing/2014/main" val="20002"/>
                    </a:ext>
                  </a:extLst>
                </a:gridCol>
                <a:gridCol w="1038911">
                  <a:extLst>
                    <a:ext uri="{9D8B030D-6E8A-4147-A177-3AD203B41FA5}">
                      <a16:colId xmlns:a16="http://schemas.microsoft.com/office/drawing/2014/main" val="20003"/>
                    </a:ext>
                  </a:extLst>
                </a:gridCol>
                <a:gridCol w="1038911">
                  <a:extLst>
                    <a:ext uri="{9D8B030D-6E8A-4147-A177-3AD203B41FA5}">
                      <a16:colId xmlns:a16="http://schemas.microsoft.com/office/drawing/2014/main" val="20004"/>
                    </a:ext>
                  </a:extLst>
                </a:gridCol>
                <a:gridCol w="1038911">
                  <a:extLst>
                    <a:ext uri="{9D8B030D-6E8A-4147-A177-3AD203B41FA5}">
                      <a16:colId xmlns:a16="http://schemas.microsoft.com/office/drawing/2014/main" val="20005"/>
                    </a:ext>
                  </a:extLst>
                </a:gridCol>
                <a:gridCol w="1038911">
                  <a:extLst>
                    <a:ext uri="{9D8B030D-6E8A-4147-A177-3AD203B41FA5}">
                      <a16:colId xmlns:a16="http://schemas.microsoft.com/office/drawing/2014/main" val="20006"/>
                    </a:ext>
                  </a:extLst>
                </a:gridCol>
                <a:gridCol w="1038911">
                  <a:extLst>
                    <a:ext uri="{9D8B030D-6E8A-4147-A177-3AD203B41FA5}">
                      <a16:colId xmlns:a16="http://schemas.microsoft.com/office/drawing/2014/main" val="20007"/>
                    </a:ext>
                  </a:extLst>
                </a:gridCol>
                <a:gridCol w="1038911">
                  <a:extLst>
                    <a:ext uri="{9D8B030D-6E8A-4147-A177-3AD203B41FA5}">
                      <a16:colId xmlns:a16="http://schemas.microsoft.com/office/drawing/2014/main" val="20008"/>
                    </a:ext>
                  </a:extLst>
                </a:gridCol>
                <a:gridCol w="1038911">
                  <a:extLst>
                    <a:ext uri="{9D8B030D-6E8A-4147-A177-3AD203B41FA5}">
                      <a16:colId xmlns:a16="http://schemas.microsoft.com/office/drawing/2014/main" val="20009"/>
                    </a:ext>
                  </a:extLst>
                </a:gridCol>
              </a:tblGrid>
              <a:tr h="516451">
                <a:tc>
                  <a:txBody>
                    <a:bodyPr/>
                    <a:lstStyle/>
                    <a:p>
                      <a:pPr algn="ctr" fontAlgn="b"/>
                      <a:r>
                        <a:rPr lang="en-US" sz="280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16451">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16451">
                <a:tc>
                  <a:txBody>
                    <a:bodyPr/>
                    <a:lstStyle/>
                    <a:p>
                      <a:pPr algn="ctr" fontAlgn="b"/>
                      <a:r>
                        <a:rPr lang="en-US" sz="280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16451">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4</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16451">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16451">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4</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516451">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516451">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516451">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7</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rPr>
                        <a:t>4</a:t>
                      </a:r>
                      <a:endParaRPr lang="en-US" sz="2800" b="0" i="0" u="none" strike="noStrike" dirty="0">
                        <a:solidFill>
                          <a:schemeClr val="tx1"/>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0974704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68E0ABA9-9E57-4800-8AD8-51DE3B2DD3AD}"/>
              </a:ext>
            </a:extLst>
          </p:cNvPr>
          <p:cNvGraphicFramePr>
            <a:graphicFrameLocks/>
          </p:cNvGraphicFramePr>
          <p:nvPr>
            <p:extLst>
              <p:ext uri="{D42A27DB-BD31-4B8C-83A1-F6EECF244321}">
                <p14:modId xmlns:p14="http://schemas.microsoft.com/office/powerpoint/2010/main" val="3201736318"/>
              </p:ext>
            </p:extLst>
          </p:nvPr>
        </p:nvGraphicFramePr>
        <p:xfrm>
          <a:off x="240093" y="1149385"/>
          <a:ext cx="11325279" cy="53024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4363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CEEECA49-CFD6-490E-A103-F6329CF1B98A}"/>
              </a:ext>
            </a:extLst>
          </p:cNvPr>
          <p:cNvGraphicFramePr>
            <a:graphicFrameLocks/>
          </p:cNvGraphicFramePr>
          <p:nvPr>
            <p:extLst>
              <p:ext uri="{D42A27DB-BD31-4B8C-83A1-F6EECF244321}">
                <p14:modId xmlns:p14="http://schemas.microsoft.com/office/powerpoint/2010/main" val="2626354490"/>
              </p:ext>
            </p:extLst>
          </p:nvPr>
        </p:nvGraphicFramePr>
        <p:xfrm>
          <a:off x="301394" y="173686"/>
          <a:ext cx="11151594" cy="63752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92487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2885841" y="1031379"/>
          <a:ext cx="13377458" cy="5220621"/>
        </p:xfrm>
        <a:graphic>
          <a:graphicData uri="http://schemas.openxmlformats.org/drawingml/2006/chart">
            <c:chart xmlns:c="http://schemas.openxmlformats.org/drawingml/2006/chart" xmlns:r="http://schemas.openxmlformats.org/officeDocument/2006/relationships" r:id="rId3"/>
          </a:graphicData>
        </a:graphic>
      </p:graphicFrame>
      <p:sp>
        <p:nvSpPr>
          <p:cNvPr id="8" name="Shape 121">
            <a:extLst>
              <a:ext uri="{FF2B5EF4-FFF2-40B4-BE49-F238E27FC236}">
                <a16:creationId xmlns:a16="http://schemas.microsoft.com/office/drawing/2014/main" id="{7097B7E4-313E-4CC5-9697-D46BE7A72875}"/>
              </a:ext>
            </a:extLst>
          </p:cNvPr>
          <p:cNvSpPr txBox="1">
            <a:spLocks/>
          </p:cNvSpPr>
          <p:nvPr/>
        </p:nvSpPr>
        <p:spPr>
          <a:xfrm>
            <a:off x="5242364" y="-574894"/>
            <a:ext cx="6726625" cy="3435983"/>
          </a:xfrm>
          <a:prstGeom prst="rect">
            <a:avLst/>
          </a:prstGeom>
          <a:ln w="12700">
            <a:miter lim="400000"/>
          </a:ln>
          <a:extLst>
            <a:ext uri="{C572A759-6A51-4108-AA02-DFA0A04FC94B}">
              <ma14:wrappingTextBoxFlag xmlns="" xmlns:ma14="http://schemas.microsoft.com/office/mac/drawingml/2011/main" val="1"/>
            </a:ext>
          </a:extLst>
        </p:spPr>
        <p:txBody>
          <a:bodyPr lIns="35718" tIns="35718" rIns="35718" bIns="35718" anchor="ctr">
            <a:normAutofit/>
          </a:bodyPr>
          <a:lstStyle>
            <a:lvl1pPr marL="0" marR="0" indent="0" algn="l" defTabSz="778972" rtl="0" latinLnBrk="0">
              <a:lnSpc>
                <a:spcPct val="100000"/>
              </a:lnSpc>
              <a:spcBef>
                <a:spcPts val="0"/>
              </a:spcBef>
              <a:spcAft>
                <a:spcPts val="0"/>
              </a:spcAft>
              <a:buClrTx/>
              <a:buSzTx/>
              <a:buFontTx/>
              <a:buNone/>
              <a:tabLst/>
              <a:defRPr sz="10667" b="1" i="0" u="none" strike="noStrike" cap="all" spc="212" baseline="0">
                <a:ln>
                  <a:noFill/>
                </a:ln>
                <a:solidFill>
                  <a:srgbClr val="FFFFFF"/>
                </a:solidFill>
                <a:uFillTx/>
                <a:latin typeface="Yantramanav" panose="02000000000000000000" pitchFamily="2" charset="0"/>
                <a:ea typeface="+mj-ea"/>
                <a:cs typeface="Yantramanav" panose="02000000000000000000" pitchFamily="2" charset="0"/>
                <a:sym typeface="Panton"/>
              </a:defRPr>
            </a:lvl1pPr>
            <a:lvl2pPr marL="0" marR="0" indent="304815" algn="ctr" defTabSz="778972" rtl="0" latinLnBrk="0">
              <a:lnSpc>
                <a:spcPct val="100000"/>
              </a:lnSpc>
              <a:spcBef>
                <a:spcPts val="0"/>
              </a:spcBef>
              <a:spcAft>
                <a:spcPts val="0"/>
              </a:spcAft>
              <a:buClrTx/>
              <a:buSzTx/>
              <a:buFontTx/>
              <a:buNone/>
              <a:tabLst/>
              <a:defRPr sz="10667" b="1" i="0" u="none" strike="noStrike" cap="all" spc="212" baseline="0">
                <a:ln>
                  <a:noFill/>
                </a:ln>
                <a:solidFill>
                  <a:srgbClr val="FFFFFF"/>
                </a:solidFill>
                <a:uFillTx/>
                <a:latin typeface="+mj-lt"/>
                <a:ea typeface="+mj-ea"/>
                <a:cs typeface="+mj-cs"/>
                <a:sym typeface="Panton"/>
              </a:defRPr>
            </a:lvl2pPr>
            <a:lvl3pPr marL="0" marR="0" indent="609630" algn="ctr" defTabSz="778972" rtl="0" latinLnBrk="0">
              <a:lnSpc>
                <a:spcPct val="100000"/>
              </a:lnSpc>
              <a:spcBef>
                <a:spcPts val="0"/>
              </a:spcBef>
              <a:spcAft>
                <a:spcPts val="0"/>
              </a:spcAft>
              <a:buClrTx/>
              <a:buSzTx/>
              <a:buFontTx/>
              <a:buNone/>
              <a:tabLst/>
              <a:defRPr sz="10667" b="1" i="0" u="none" strike="noStrike" cap="all" spc="212" baseline="0">
                <a:ln>
                  <a:noFill/>
                </a:ln>
                <a:solidFill>
                  <a:srgbClr val="FFFFFF"/>
                </a:solidFill>
                <a:uFillTx/>
                <a:latin typeface="+mj-lt"/>
                <a:ea typeface="+mj-ea"/>
                <a:cs typeface="+mj-cs"/>
                <a:sym typeface="Panton"/>
              </a:defRPr>
            </a:lvl3pPr>
            <a:lvl4pPr marL="0" marR="0" indent="914446" algn="ctr" defTabSz="778972" rtl="0" latinLnBrk="0">
              <a:lnSpc>
                <a:spcPct val="100000"/>
              </a:lnSpc>
              <a:spcBef>
                <a:spcPts val="0"/>
              </a:spcBef>
              <a:spcAft>
                <a:spcPts val="0"/>
              </a:spcAft>
              <a:buClrTx/>
              <a:buSzTx/>
              <a:buFontTx/>
              <a:buNone/>
              <a:tabLst/>
              <a:defRPr sz="10667" b="1" i="0" u="none" strike="noStrike" cap="all" spc="212" baseline="0">
                <a:ln>
                  <a:noFill/>
                </a:ln>
                <a:solidFill>
                  <a:srgbClr val="FFFFFF"/>
                </a:solidFill>
                <a:uFillTx/>
                <a:latin typeface="+mj-lt"/>
                <a:ea typeface="+mj-ea"/>
                <a:cs typeface="+mj-cs"/>
                <a:sym typeface="Panton"/>
              </a:defRPr>
            </a:lvl4pPr>
            <a:lvl5pPr marL="0" marR="0" indent="1219261" algn="ctr" defTabSz="778972" rtl="0" latinLnBrk="0">
              <a:lnSpc>
                <a:spcPct val="100000"/>
              </a:lnSpc>
              <a:spcBef>
                <a:spcPts val="0"/>
              </a:spcBef>
              <a:spcAft>
                <a:spcPts val="0"/>
              </a:spcAft>
              <a:buClrTx/>
              <a:buSzTx/>
              <a:buFontTx/>
              <a:buNone/>
              <a:tabLst/>
              <a:defRPr sz="10667" b="1" i="0" u="none" strike="noStrike" cap="all" spc="212" baseline="0">
                <a:ln>
                  <a:noFill/>
                </a:ln>
                <a:solidFill>
                  <a:srgbClr val="FFFFFF"/>
                </a:solidFill>
                <a:uFillTx/>
                <a:latin typeface="+mj-lt"/>
                <a:ea typeface="+mj-ea"/>
                <a:cs typeface="+mj-cs"/>
                <a:sym typeface="Panton"/>
              </a:defRPr>
            </a:lvl5pPr>
            <a:lvl6pPr marL="0" marR="0" indent="1524076" algn="ctr" defTabSz="778972" rtl="0" latinLnBrk="0">
              <a:lnSpc>
                <a:spcPct val="100000"/>
              </a:lnSpc>
              <a:spcBef>
                <a:spcPts val="0"/>
              </a:spcBef>
              <a:spcAft>
                <a:spcPts val="0"/>
              </a:spcAft>
              <a:buClrTx/>
              <a:buSzTx/>
              <a:buFontTx/>
              <a:buNone/>
              <a:tabLst/>
              <a:defRPr sz="10667" b="1" i="0" u="none" strike="noStrike" cap="all" spc="212" baseline="0">
                <a:ln>
                  <a:noFill/>
                </a:ln>
                <a:solidFill>
                  <a:srgbClr val="FFFFFF"/>
                </a:solidFill>
                <a:uFillTx/>
                <a:latin typeface="+mj-lt"/>
                <a:ea typeface="+mj-ea"/>
                <a:cs typeface="+mj-cs"/>
                <a:sym typeface="Panton"/>
              </a:defRPr>
            </a:lvl6pPr>
            <a:lvl7pPr marL="0" marR="0" indent="1828891" algn="ctr" defTabSz="778972" rtl="0" latinLnBrk="0">
              <a:lnSpc>
                <a:spcPct val="100000"/>
              </a:lnSpc>
              <a:spcBef>
                <a:spcPts val="0"/>
              </a:spcBef>
              <a:spcAft>
                <a:spcPts val="0"/>
              </a:spcAft>
              <a:buClrTx/>
              <a:buSzTx/>
              <a:buFontTx/>
              <a:buNone/>
              <a:tabLst/>
              <a:defRPr sz="10667" b="1" i="0" u="none" strike="noStrike" cap="all" spc="212" baseline="0">
                <a:ln>
                  <a:noFill/>
                </a:ln>
                <a:solidFill>
                  <a:srgbClr val="FFFFFF"/>
                </a:solidFill>
                <a:uFillTx/>
                <a:latin typeface="+mj-lt"/>
                <a:ea typeface="+mj-ea"/>
                <a:cs typeface="+mj-cs"/>
                <a:sym typeface="Panton"/>
              </a:defRPr>
            </a:lvl7pPr>
            <a:lvl8pPr marL="0" marR="0" indent="2133707" algn="ctr" defTabSz="778972" rtl="0" latinLnBrk="0">
              <a:lnSpc>
                <a:spcPct val="100000"/>
              </a:lnSpc>
              <a:spcBef>
                <a:spcPts val="0"/>
              </a:spcBef>
              <a:spcAft>
                <a:spcPts val="0"/>
              </a:spcAft>
              <a:buClrTx/>
              <a:buSzTx/>
              <a:buFontTx/>
              <a:buNone/>
              <a:tabLst/>
              <a:defRPr sz="10667" b="1" i="0" u="none" strike="noStrike" cap="all" spc="212" baseline="0">
                <a:ln>
                  <a:noFill/>
                </a:ln>
                <a:solidFill>
                  <a:srgbClr val="FFFFFF"/>
                </a:solidFill>
                <a:uFillTx/>
                <a:latin typeface="+mj-lt"/>
                <a:ea typeface="+mj-ea"/>
                <a:cs typeface="+mj-cs"/>
                <a:sym typeface="Panton"/>
              </a:defRPr>
            </a:lvl8pPr>
            <a:lvl9pPr marL="0" marR="0" indent="2438522" algn="ctr" defTabSz="778972" rtl="0" latinLnBrk="0">
              <a:lnSpc>
                <a:spcPct val="100000"/>
              </a:lnSpc>
              <a:spcBef>
                <a:spcPts val="0"/>
              </a:spcBef>
              <a:spcAft>
                <a:spcPts val="0"/>
              </a:spcAft>
              <a:buClrTx/>
              <a:buSzTx/>
              <a:buFontTx/>
              <a:buNone/>
              <a:tabLst/>
              <a:defRPr sz="10667" b="1" i="0" u="none" strike="noStrike" cap="all" spc="212" baseline="0">
                <a:ln>
                  <a:noFill/>
                </a:ln>
                <a:solidFill>
                  <a:srgbClr val="FFFFFF"/>
                </a:solidFill>
                <a:uFillTx/>
                <a:latin typeface="+mj-lt"/>
                <a:ea typeface="+mj-ea"/>
                <a:cs typeface="+mj-cs"/>
                <a:sym typeface="Panton"/>
              </a:defRPr>
            </a:lvl9pPr>
          </a:lstStyle>
          <a:p>
            <a:pPr defTabSz="547695"/>
            <a:r>
              <a:rPr lang="en-US" sz="5625" kern="0" spc="149" dirty="0">
                <a:solidFill>
                  <a:srgbClr val="000000"/>
                </a:solidFill>
                <a:latin typeface="Panton"/>
              </a:rPr>
              <a:t>When should you use a pie chart?</a:t>
            </a:r>
            <a:endParaRPr lang="en-US" sz="3797" kern="0" spc="149" dirty="0">
              <a:solidFill>
                <a:srgbClr val="000000"/>
              </a:solidFill>
            </a:endParaRPr>
          </a:p>
        </p:txBody>
      </p:sp>
    </p:spTree>
    <p:extLst>
      <p:ext uri="{BB962C8B-B14F-4D97-AF65-F5344CB8AC3E}">
        <p14:creationId xmlns:p14="http://schemas.microsoft.com/office/powerpoint/2010/main" val="1991453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247E04-F6A0-4198-91B2-AE734E3ACE4D}"/>
              </a:ext>
            </a:extLst>
          </p:cNvPr>
          <p:cNvSpPr>
            <a:spLocks noGrp="1"/>
          </p:cNvSpPr>
          <p:nvPr>
            <p:ph type="ctrTitle"/>
          </p:nvPr>
        </p:nvSpPr>
        <p:spPr>
          <a:xfrm>
            <a:off x="1158240" y="1122363"/>
            <a:ext cx="6339840" cy="2387600"/>
          </a:xfrm>
        </p:spPr>
        <p:txBody>
          <a:bodyPr>
            <a:normAutofit/>
          </a:bodyPr>
          <a:lstStyle/>
          <a:p>
            <a:pPr algn="l"/>
            <a:r>
              <a:rPr lang="en-US" sz="6600" dirty="0">
                <a:solidFill>
                  <a:schemeClr val="tx1">
                    <a:lumMod val="85000"/>
                    <a:lumOff val="15000"/>
                  </a:schemeClr>
                </a:solidFill>
              </a:rPr>
              <a:t>OK but…</a:t>
            </a:r>
            <a:endParaRPr lang="en-US" sz="6600" dirty="0">
              <a:solidFill>
                <a:schemeClr val="tx1">
                  <a:lumMod val="85000"/>
                  <a:lumOff val="15000"/>
                </a:schemeClr>
              </a:solidFill>
              <a:latin typeface="Yantramanav" panose="02000000000000000000" pitchFamily="2" charset="0"/>
              <a:cs typeface="Yantramanav" panose="02000000000000000000" pitchFamily="2" charset="0"/>
            </a:endParaRPr>
          </a:p>
        </p:txBody>
      </p:sp>
    </p:spTree>
    <p:extLst>
      <p:ext uri="{BB962C8B-B14F-4D97-AF65-F5344CB8AC3E}">
        <p14:creationId xmlns:p14="http://schemas.microsoft.com/office/powerpoint/2010/main" val="3732791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0958" y="643023"/>
            <a:ext cx="11460011" cy="5788557"/>
          </a:xfrm>
        </p:spPr>
        <p:txBody>
          <a:bodyPr>
            <a:normAutofit/>
          </a:bodyPr>
          <a:lstStyle/>
          <a:p>
            <a:pPr>
              <a:buFont typeface="Wingdings" panose="05000000000000000000" pitchFamily="2" charset="2"/>
              <a:buChar char="§"/>
            </a:pPr>
            <a:r>
              <a:rPr lang="en-US" dirty="0"/>
              <a:t>Your manager won’t listen. </a:t>
            </a:r>
          </a:p>
          <a:p>
            <a:pPr>
              <a:buFont typeface="Wingdings" panose="05000000000000000000" pitchFamily="2" charset="2"/>
              <a:buChar char="§"/>
            </a:pPr>
            <a:r>
              <a:rPr lang="en-US" dirty="0"/>
              <a:t>You don’t have enough time (or knowledge) to create the perfect chart. </a:t>
            </a:r>
          </a:p>
          <a:p>
            <a:pPr>
              <a:buFont typeface="Wingdings" panose="05000000000000000000" pitchFamily="2" charset="2"/>
              <a:buChar char="§"/>
            </a:pPr>
            <a:r>
              <a:rPr lang="en-US" dirty="0"/>
              <a:t>You don’t necessarily agree. </a:t>
            </a:r>
          </a:p>
          <a:p>
            <a:pPr>
              <a:buFont typeface="Wingdings" panose="05000000000000000000" pitchFamily="2" charset="2"/>
              <a:buChar char="§"/>
            </a:pPr>
            <a:r>
              <a:rPr lang="en-US" dirty="0"/>
              <a:t>What about infographics? </a:t>
            </a:r>
          </a:p>
          <a:p>
            <a:pPr>
              <a:buFont typeface="Wingdings" panose="05000000000000000000" pitchFamily="2" charset="2"/>
              <a:buChar char="§"/>
            </a:pPr>
            <a:r>
              <a:rPr lang="en-US" dirty="0"/>
              <a:t>Do they really need to follow data visualization rules? </a:t>
            </a:r>
          </a:p>
        </p:txBody>
      </p:sp>
    </p:spTree>
    <p:extLst>
      <p:ext uri="{BB962C8B-B14F-4D97-AF65-F5344CB8AC3E}">
        <p14:creationId xmlns:p14="http://schemas.microsoft.com/office/powerpoint/2010/main" val="28130550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53605" y="581792"/>
            <a:ext cx="11460011" cy="5659974"/>
          </a:xfrm>
        </p:spPr>
        <p:txBody>
          <a:bodyPr>
            <a:normAutofit/>
          </a:bodyPr>
          <a:lstStyle/>
          <a:p>
            <a:pPr marL="0" indent="0">
              <a:buNone/>
            </a:pPr>
            <a:r>
              <a:rPr lang="en-US" sz="5062" b="1" dirty="0">
                <a:solidFill>
                  <a:schemeClr val="accent2">
                    <a:lumMod val="20000"/>
                    <a:lumOff val="80000"/>
                  </a:schemeClr>
                </a:solidFill>
              </a:rPr>
              <a:t>Data graphics </a:t>
            </a:r>
            <a:r>
              <a:rPr lang="en-US" sz="5062" dirty="0"/>
              <a:t>are for when we are investigating data, looking to uncover some story. </a:t>
            </a:r>
          </a:p>
          <a:p>
            <a:pPr marL="0" indent="0">
              <a:buNone/>
            </a:pPr>
            <a:r>
              <a:rPr lang="en-US" sz="5062" b="1" dirty="0">
                <a:solidFill>
                  <a:schemeClr val="accent2">
                    <a:lumMod val="20000"/>
                    <a:lumOff val="80000"/>
                  </a:schemeClr>
                </a:solidFill>
              </a:rPr>
              <a:t>Infographics</a:t>
            </a:r>
            <a:r>
              <a:rPr lang="en-US" sz="5062" dirty="0"/>
              <a:t> are for when we already have the story but we want graphics to support the message. </a:t>
            </a:r>
          </a:p>
        </p:txBody>
      </p:sp>
    </p:spTree>
    <p:extLst>
      <p:ext uri="{BB962C8B-B14F-4D97-AF65-F5344CB8AC3E}">
        <p14:creationId xmlns:p14="http://schemas.microsoft.com/office/powerpoint/2010/main" val="3008620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637905" y="464445"/>
            <a:ext cx="4438198" cy="707886"/>
          </a:xfrm>
          <a:prstGeom prst="rect">
            <a:avLst/>
          </a:prstGeom>
          <a:noFill/>
        </p:spPr>
        <p:txBody>
          <a:bodyPr wrap="square" rtlCol="0">
            <a:spAutoFit/>
          </a:bodyPr>
          <a:lstStyle/>
          <a:p>
            <a:pPr algn="ctr" defTabSz="410751" hangingPunct="0"/>
            <a:r>
              <a:rPr lang="en-US" sz="4000" kern="0" dirty="0">
                <a:solidFill>
                  <a:srgbClr val="DCDEE0"/>
                </a:solidFill>
                <a:latin typeface="Yantramanav Black" panose="02000000000000000000" pitchFamily="2" charset="0"/>
                <a:cs typeface="Yantramanav Black" panose="02000000000000000000" pitchFamily="2" charset="0"/>
                <a:sym typeface="Helvetica Light"/>
              </a:rPr>
              <a:t>Less Complex</a:t>
            </a:r>
          </a:p>
        </p:txBody>
      </p:sp>
      <p:sp>
        <p:nvSpPr>
          <p:cNvPr id="16" name="TextBox 15"/>
          <p:cNvSpPr txBox="1"/>
          <p:nvPr/>
        </p:nvSpPr>
        <p:spPr>
          <a:xfrm>
            <a:off x="6731359" y="464445"/>
            <a:ext cx="4438198" cy="707886"/>
          </a:xfrm>
          <a:prstGeom prst="rect">
            <a:avLst/>
          </a:prstGeom>
          <a:noFill/>
        </p:spPr>
        <p:txBody>
          <a:bodyPr wrap="square" rtlCol="0">
            <a:spAutoFit/>
          </a:bodyPr>
          <a:lstStyle/>
          <a:p>
            <a:pPr algn="ctr" defTabSz="410751" hangingPunct="0"/>
            <a:r>
              <a:rPr lang="en-US" sz="4000" kern="0" dirty="0">
                <a:solidFill>
                  <a:srgbClr val="DCDEE0"/>
                </a:solidFill>
                <a:latin typeface="Yantramanav Black" panose="02000000000000000000" pitchFamily="2" charset="0"/>
                <a:cs typeface="Yantramanav Black" panose="02000000000000000000" pitchFamily="2" charset="0"/>
                <a:sym typeface="Helvetica Light"/>
              </a:rPr>
              <a:t>More Complex</a:t>
            </a:r>
          </a:p>
        </p:txBody>
      </p:sp>
      <p:sp>
        <p:nvSpPr>
          <p:cNvPr id="17" name="TextBox 16"/>
          <p:cNvSpPr txBox="1"/>
          <p:nvPr/>
        </p:nvSpPr>
        <p:spPr>
          <a:xfrm>
            <a:off x="1559868" y="1190336"/>
            <a:ext cx="2594270" cy="461665"/>
          </a:xfrm>
          <a:prstGeom prst="rect">
            <a:avLst/>
          </a:prstGeom>
          <a:noFill/>
        </p:spPr>
        <p:txBody>
          <a:bodyPr wrap="square" rtlCol="0">
            <a:spAutoFit/>
          </a:bodyPr>
          <a:lstStyle/>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Infographics</a:t>
            </a:r>
          </a:p>
        </p:txBody>
      </p:sp>
      <p:sp>
        <p:nvSpPr>
          <p:cNvPr id="18" name="TextBox 17"/>
          <p:cNvSpPr txBox="1"/>
          <p:nvPr/>
        </p:nvSpPr>
        <p:spPr>
          <a:xfrm>
            <a:off x="7653322" y="1226070"/>
            <a:ext cx="2594270" cy="461665"/>
          </a:xfrm>
          <a:prstGeom prst="rect">
            <a:avLst/>
          </a:prstGeom>
          <a:noFill/>
        </p:spPr>
        <p:txBody>
          <a:bodyPr wrap="square" rtlCol="0">
            <a:spAutoFit/>
          </a:bodyPr>
          <a:lstStyle/>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Data Graphics</a:t>
            </a:r>
          </a:p>
        </p:txBody>
      </p:sp>
      <p:sp>
        <p:nvSpPr>
          <p:cNvPr id="21" name="TextBox 20"/>
          <p:cNvSpPr txBox="1"/>
          <p:nvPr/>
        </p:nvSpPr>
        <p:spPr>
          <a:xfrm>
            <a:off x="1100911" y="1900112"/>
            <a:ext cx="3512184" cy="1077218"/>
          </a:xfrm>
          <a:prstGeom prst="rect">
            <a:avLst/>
          </a:prstGeom>
          <a:noFill/>
        </p:spPr>
        <p:txBody>
          <a:bodyPr wrap="square" rtlCol="0">
            <a:spAutoFit/>
          </a:bodyPr>
          <a:lstStyle/>
          <a:p>
            <a:pPr algn="ctr" defTabSz="410751" hangingPunct="0"/>
            <a:r>
              <a:rPr lang="en-US" sz="3200" kern="0" dirty="0">
                <a:solidFill>
                  <a:srgbClr val="FFFFFF"/>
                </a:solidFill>
                <a:latin typeface="Yantramanav Black" panose="02000000000000000000" pitchFamily="2" charset="0"/>
                <a:cs typeface="Yantramanav Black" panose="02000000000000000000" pitchFamily="2" charset="0"/>
                <a:sym typeface="Helvetica Light"/>
              </a:rPr>
              <a:t>High-Level Audience</a:t>
            </a:r>
          </a:p>
        </p:txBody>
      </p:sp>
      <p:sp>
        <p:nvSpPr>
          <p:cNvPr id="22" name="TextBox 21"/>
          <p:cNvSpPr txBox="1"/>
          <p:nvPr/>
        </p:nvSpPr>
        <p:spPr>
          <a:xfrm>
            <a:off x="7194365" y="2045997"/>
            <a:ext cx="3512184" cy="1077218"/>
          </a:xfrm>
          <a:prstGeom prst="rect">
            <a:avLst/>
          </a:prstGeom>
          <a:noFill/>
        </p:spPr>
        <p:txBody>
          <a:bodyPr wrap="square" rtlCol="0">
            <a:spAutoFit/>
          </a:bodyPr>
          <a:lstStyle/>
          <a:p>
            <a:pPr algn="ctr" defTabSz="410751" hangingPunct="0"/>
            <a:r>
              <a:rPr lang="en-US" sz="3200" kern="0" dirty="0">
                <a:solidFill>
                  <a:srgbClr val="FFFFFF"/>
                </a:solidFill>
                <a:latin typeface="Yantramanav Black" panose="02000000000000000000" pitchFamily="2" charset="0"/>
                <a:cs typeface="Yantramanav Black" panose="02000000000000000000" pitchFamily="2" charset="0"/>
                <a:sym typeface="Helvetica Light"/>
              </a:rPr>
              <a:t>Subject Matter Experts</a:t>
            </a:r>
          </a:p>
        </p:txBody>
      </p:sp>
      <p:sp>
        <p:nvSpPr>
          <p:cNvPr id="2" name="TextBox 1"/>
          <p:cNvSpPr txBox="1"/>
          <p:nvPr/>
        </p:nvSpPr>
        <p:spPr>
          <a:xfrm>
            <a:off x="1558264" y="3268823"/>
            <a:ext cx="2856530" cy="1938992"/>
          </a:xfrm>
          <a:prstGeom prst="rect">
            <a:avLst/>
          </a:prstGeom>
          <a:noFill/>
        </p:spPr>
        <p:txBody>
          <a:bodyPr wrap="square" rtlCol="0">
            <a:spAutoFit/>
          </a:bodyPr>
          <a:lstStyle/>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Leadership</a:t>
            </a:r>
          </a:p>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Management</a:t>
            </a:r>
          </a:p>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Shareholders</a:t>
            </a:r>
          </a:p>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Stakeholders</a:t>
            </a:r>
          </a:p>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Clients</a:t>
            </a:r>
          </a:p>
        </p:txBody>
      </p:sp>
      <p:sp>
        <p:nvSpPr>
          <p:cNvPr id="23" name="TextBox 22"/>
          <p:cNvSpPr txBox="1"/>
          <p:nvPr/>
        </p:nvSpPr>
        <p:spPr>
          <a:xfrm>
            <a:off x="7522192" y="3366898"/>
            <a:ext cx="2856530" cy="2677656"/>
          </a:xfrm>
          <a:prstGeom prst="rect">
            <a:avLst/>
          </a:prstGeom>
          <a:noFill/>
        </p:spPr>
        <p:txBody>
          <a:bodyPr wrap="square" rtlCol="0">
            <a:spAutoFit/>
          </a:bodyPr>
          <a:lstStyle/>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Coworkers and technical managers</a:t>
            </a:r>
          </a:p>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Colleagues</a:t>
            </a:r>
          </a:p>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Technical stakeholders</a:t>
            </a:r>
          </a:p>
          <a:p>
            <a:pPr algn="ctr" defTabSz="410751" hangingPunct="0"/>
            <a:r>
              <a:rPr lang="en-US" sz="2400" kern="0" dirty="0">
                <a:solidFill>
                  <a:srgbClr val="FFFFFF"/>
                </a:solidFill>
                <a:latin typeface="Yantramanav Black" panose="02000000000000000000" pitchFamily="2" charset="0"/>
                <a:cs typeface="Yantramanav Black" panose="02000000000000000000" pitchFamily="2" charset="0"/>
                <a:sym typeface="Helvetica Light"/>
              </a:rPr>
              <a:t>Academic conferences</a:t>
            </a:r>
          </a:p>
        </p:txBody>
      </p:sp>
      <p:cxnSp>
        <p:nvCxnSpPr>
          <p:cNvPr id="5" name="Straight Connector 4"/>
          <p:cNvCxnSpPr/>
          <p:nvPr/>
        </p:nvCxnSpPr>
        <p:spPr>
          <a:xfrm>
            <a:off x="6099645" y="818377"/>
            <a:ext cx="0" cy="5041012"/>
          </a:xfrm>
          <a:prstGeom prst="line">
            <a:avLst/>
          </a:prstGeom>
          <a:ln w="76200">
            <a:solidFill>
              <a:schemeClr val="accent2">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0632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6" name="Chart 5"/>
          <p:cNvGraphicFramePr/>
          <p:nvPr/>
        </p:nvGraphicFramePr>
        <p:xfrm>
          <a:off x="496358" y="1904887"/>
          <a:ext cx="3317258" cy="24416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p:cNvGraphicFramePr>
            <a:graphicFrameLocks/>
          </p:cNvGraphicFramePr>
          <p:nvPr/>
        </p:nvGraphicFramePr>
        <p:xfrm>
          <a:off x="7995627" y="2117531"/>
          <a:ext cx="3600783" cy="2016384"/>
        </p:xfrm>
        <a:graphic>
          <a:graphicData uri="http://schemas.openxmlformats.org/drawingml/2006/chart">
            <c:chart xmlns:c="http://schemas.openxmlformats.org/drawingml/2006/chart" xmlns:r="http://schemas.openxmlformats.org/officeDocument/2006/relationships" r:id="rId4"/>
          </a:graphicData>
        </a:graphic>
      </p:graphicFrame>
      <p:sp>
        <p:nvSpPr>
          <p:cNvPr id="14" name="Left-Right Arrow 13"/>
          <p:cNvSpPr/>
          <p:nvPr/>
        </p:nvSpPr>
        <p:spPr>
          <a:xfrm>
            <a:off x="4430284" y="2947682"/>
            <a:ext cx="2948674" cy="356082"/>
          </a:xfrm>
          <a:prstGeom prst="lef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0751" hangingPunct="0"/>
            <a:endParaRPr lang="en-US" sz="2400" kern="0">
              <a:solidFill>
                <a:srgbClr val="000000"/>
              </a:solidFill>
              <a:latin typeface="Yantramanav" panose="02000000000000000000" pitchFamily="2" charset="0"/>
              <a:ea typeface="Roboto Light" panose="02000000000000000000" pitchFamily="2" charset="0"/>
              <a:cs typeface="Yantramanav" panose="02000000000000000000" pitchFamily="2" charset="0"/>
              <a:sym typeface="Helvetica Light"/>
            </a:endParaRPr>
          </a:p>
        </p:txBody>
      </p:sp>
      <p:sp>
        <p:nvSpPr>
          <p:cNvPr id="15" name="TextBox 14"/>
          <p:cNvSpPr txBox="1"/>
          <p:nvPr/>
        </p:nvSpPr>
        <p:spPr>
          <a:xfrm>
            <a:off x="609768" y="643257"/>
            <a:ext cx="3118789" cy="676660"/>
          </a:xfrm>
          <a:prstGeom prst="rect">
            <a:avLst/>
          </a:prstGeom>
          <a:noFill/>
        </p:spPr>
        <p:txBody>
          <a:bodyPr wrap="square" rtlCol="0">
            <a:spAutoFit/>
          </a:bodyPr>
          <a:lstStyle/>
          <a:p>
            <a:pPr algn="ctr" defTabSz="410751" hangingPunct="0"/>
            <a:r>
              <a:rPr lang="en-US" sz="3797" kern="0" dirty="0">
                <a:solidFill>
                  <a:srgbClr val="000000"/>
                </a:solidFill>
                <a:latin typeface="Yantramanav" panose="02000000000000000000" pitchFamily="2" charset="0"/>
                <a:ea typeface="Roboto Light" panose="02000000000000000000" pitchFamily="2" charset="0"/>
                <a:cs typeface="Yantramanav" panose="02000000000000000000" pitchFamily="2" charset="0"/>
                <a:sym typeface="Helvetica Light"/>
              </a:rPr>
              <a:t>Less Complex</a:t>
            </a:r>
          </a:p>
        </p:txBody>
      </p:sp>
      <p:sp>
        <p:nvSpPr>
          <p:cNvPr id="16" name="TextBox 15"/>
          <p:cNvSpPr txBox="1"/>
          <p:nvPr/>
        </p:nvSpPr>
        <p:spPr>
          <a:xfrm>
            <a:off x="8236624" y="649457"/>
            <a:ext cx="3118789" cy="676660"/>
          </a:xfrm>
          <a:prstGeom prst="rect">
            <a:avLst/>
          </a:prstGeom>
          <a:noFill/>
        </p:spPr>
        <p:txBody>
          <a:bodyPr wrap="square" rtlCol="0">
            <a:spAutoFit/>
          </a:bodyPr>
          <a:lstStyle/>
          <a:p>
            <a:pPr algn="ctr" defTabSz="410751" hangingPunct="0"/>
            <a:r>
              <a:rPr lang="en-US" sz="3797" kern="0" dirty="0">
                <a:solidFill>
                  <a:srgbClr val="000000"/>
                </a:solidFill>
                <a:latin typeface="Yantramanav" panose="02000000000000000000" pitchFamily="2" charset="0"/>
                <a:ea typeface="Roboto Light" panose="02000000000000000000" pitchFamily="2" charset="0"/>
                <a:cs typeface="Yantramanav" panose="02000000000000000000" pitchFamily="2" charset="0"/>
                <a:sym typeface="Helvetica Light"/>
              </a:rPr>
              <a:t>More Complex</a:t>
            </a:r>
          </a:p>
        </p:txBody>
      </p:sp>
      <p:sp>
        <p:nvSpPr>
          <p:cNvPr id="17" name="TextBox 16"/>
          <p:cNvSpPr txBox="1"/>
          <p:nvPr/>
        </p:nvSpPr>
        <p:spPr>
          <a:xfrm>
            <a:off x="872027" y="1412460"/>
            <a:ext cx="2594270" cy="461665"/>
          </a:xfrm>
          <a:prstGeom prst="rect">
            <a:avLst/>
          </a:prstGeom>
          <a:noFill/>
        </p:spPr>
        <p:txBody>
          <a:bodyPr wrap="square" rtlCol="0">
            <a:spAutoFit/>
          </a:bodyPr>
          <a:lstStyle/>
          <a:p>
            <a:pPr algn="ctr" defTabSz="410751" hangingPunct="0"/>
            <a:r>
              <a:rPr lang="en-US" sz="2400" kern="0" dirty="0">
                <a:solidFill>
                  <a:srgbClr val="53585F"/>
                </a:solidFill>
                <a:latin typeface="Yantramanav" panose="02000000000000000000" pitchFamily="2" charset="0"/>
                <a:ea typeface="Roboto Light" panose="02000000000000000000" pitchFamily="2" charset="0"/>
                <a:cs typeface="Yantramanav" panose="02000000000000000000" pitchFamily="2" charset="0"/>
                <a:sym typeface="Helvetica Light"/>
              </a:rPr>
              <a:t>Infographics</a:t>
            </a:r>
          </a:p>
        </p:txBody>
      </p:sp>
      <p:sp>
        <p:nvSpPr>
          <p:cNvPr id="18" name="TextBox 17"/>
          <p:cNvSpPr txBox="1"/>
          <p:nvPr/>
        </p:nvSpPr>
        <p:spPr>
          <a:xfrm>
            <a:off x="8390212" y="1275820"/>
            <a:ext cx="2594270" cy="461665"/>
          </a:xfrm>
          <a:prstGeom prst="rect">
            <a:avLst/>
          </a:prstGeom>
          <a:noFill/>
        </p:spPr>
        <p:txBody>
          <a:bodyPr wrap="square" rtlCol="0">
            <a:spAutoFit/>
          </a:bodyPr>
          <a:lstStyle/>
          <a:p>
            <a:pPr algn="ctr" defTabSz="410751" hangingPunct="0"/>
            <a:r>
              <a:rPr lang="en-US" sz="2400" kern="0" dirty="0">
                <a:solidFill>
                  <a:srgbClr val="53585F"/>
                </a:solidFill>
                <a:latin typeface="Yantramanav" panose="02000000000000000000" pitchFamily="2" charset="0"/>
                <a:ea typeface="Roboto Light" panose="02000000000000000000" pitchFamily="2" charset="0"/>
                <a:cs typeface="Yantramanav" panose="02000000000000000000" pitchFamily="2" charset="0"/>
                <a:sym typeface="Helvetica Light"/>
              </a:rPr>
              <a:t>Data Graphics</a:t>
            </a:r>
          </a:p>
        </p:txBody>
      </p:sp>
      <p:sp>
        <p:nvSpPr>
          <p:cNvPr id="19" name="TextBox 18"/>
          <p:cNvSpPr txBox="1"/>
          <p:nvPr/>
        </p:nvSpPr>
        <p:spPr>
          <a:xfrm>
            <a:off x="496359" y="4404792"/>
            <a:ext cx="4018988" cy="1077026"/>
          </a:xfrm>
          <a:prstGeom prst="rect">
            <a:avLst/>
          </a:prstGeom>
          <a:noFill/>
        </p:spPr>
        <p:txBody>
          <a:bodyPr wrap="square" rtlCol="0">
            <a:spAutoFit/>
          </a:bodyPr>
          <a:lstStyle/>
          <a:p>
            <a:pPr marL="380971" indent="-380971" defTabSz="410751" hangingPunct="0">
              <a:buFont typeface="Arial" panose="020B0604020202020204" pitchFamily="34" charset="0"/>
              <a:buChar char="•"/>
            </a:pPr>
            <a:r>
              <a:rPr lang="en-US" sz="2133" kern="0" dirty="0">
                <a:solidFill>
                  <a:srgbClr val="000000"/>
                </a:solidFill>
                <a:latin typeface="Yantramanav" panose="02000000000000000000" pitchFamily="2" charset="0"/>
                <a:ea typeface="Roboto Light" panose="02000000000000000000" pitchFamily="2" charset="0"/>
                <a:cs typeface="Yantramanav" panose="02000000000000000000" pitchFamily="2" charset="0"/>
                <a:sym typeface="Helvetica Light"/>
              </a:rPr>
              <a:t>Analysis is complete.</a:t>
            </a:r>
          </a:p>
          <a:p>
            <a:pPr marL="380971" indent="-380971" defTabSz="410751" hangingPunct="0">
              <a:buFont typeface="Arial" panose="020B0604020202020204" pitchFamily="34" charset="0"/>
              <a:buChar char="•"/>
            </a:pPr>
            <a:r>
              <a:rPr lang="en-US" sz="2133" kern="0" dirty="0">
                <a:solidFill>
                  <a:srgbClr val="000000"/>
                </a:solidFill>
                <a:latin typeface="Yantramanav" panose="02000000000000000000" pitchFamily="2" charset="0"/>
                <a:ea typeface="Roboto Light" panose="02000000000000000000" pitchFamily="2" charset="0"/>
                <a:cs typeface="Yantramanav" panose="02000000000000000000" pitchFamily="2" charset="0"/>
                <a:sym typeface="Helvetica Light"/>
              </a:rPr>
              <a:t>Charts support a preexisting narrative. </a:t>
            </a:r>
          </a:p>
        </p:txBody>
      </p:sp>
      <p:sp>
        <p:nvSpPr>
          <p:cNvPr id="20" name="TextBox 19"/>
          <p:cNvSpPr txBox="1"/>
          <p:nvPr/>
        </p:nvSpPr>
        <p:spPr>
          <a:xfrm>
            <a:off x="7914115" y="4404792"/>
            <a:ext cx="4018988" cy="1077026"/>
          </a:xfrm>
          <a:prstGeom prst="rect">
            <a:avLst/>
          </a:prstGeom>
          <a:noFill/>
        </p:spPr>
        <p:txBody>
          <a:bodyPr wrap="square" rtlCol="0">
            <a:spAutoFit/>
          </a:bodyPr>
          <a:lstStyle/>
          <a:p>
            <a:pPr marL="380971" indent="-380971" defTabSz="410751" hangingPunct="0">
              <a:buFont typeface="Arial" panose="020B0604020202020204" pitchFamily="34" charset="0"/>
              <a:buChar char="•"/>
            </a:pPr>
            <a:r>
              <a:rPr lang="en-US" sz="2133" kern="0" dirty="0">
                <a:solidFill>
                  <a:srgbClr val="000000"/>
                </a:solidFill>
                <a:latin typeface="Yantramanav" panose="02000000000000000000" pitchFamily="2" charset="0"/>
                <a:ea typeface="Roboto Light" panose="02000000000000000000" pitchFamily="2" charset="0"/>
                <a:cs typeface="Yantramanav" panose="02000000000000000000" pitchFamily="2" charset="0"/>
                <a:sym typeface="Helvetica Light"/>
              </a:rPr>
              <a:t>Exploratory Analysis </a:t>
            </a:r>
          </a:p>
          <a:p>
            <a:pPr marL="380971" indent="-380971" defTabSz="410751" hangingPunct="0">
              <a:buFont typeface="Arial" panose="020B0604020202020204" pitchFamily="34" charset="0"/>
              <a:buChar char="•"/>
            </a:pPr>
            <a:r>
              <a:rPr lang="en-US" sz="2133" kern="0" dirty="0">
                <a:solidFill>
                  <a:srgbClr val="000000"/>
                </a:solidFill>
                <a:latin typeface="Yantramanav" panose="02000000000000000000" pitchFamily="2" charset="0"/>
                <a:ea typeface="Roboto Light" panose="02000000000000000000" pitchFamily="2" charset="0"/>
                <a:cs typeface="Yantramanav" panose="02000000000000000000" pitchFamily="2" charset="0"/>
                <a:sym typeface="Helvetica Light"/>
              </a:rPr>
              <a:t>Charts used to help identify results. </a:t>
            </a:r>
          </a:p>
        </p:txBody>
      </p:sp>
      <p:sp>
        <p:nvSpPr>
          <p:cNvPr id="21" name="TextBox 20"/>
          <p:cNvSpPr txBox="1"/>
          <p:nvPr/>
        </p:nvSpPr>
        <p:spPr>
          <a:xfrm>
            <a:off x="496358" y="5900116"/>
            <a:ext cx="3512184" cy="461665"/>
          </a:xfrm>
          <a:prstGeom prst="rect">
            <a:avLst/>
          </a:prstGeom>
          <a:noFill/>
        </p:spPr>
        <p:txBody>
          <a:bodyPr wrap="square" rtlCol="0">
            <a:spAutoFit/>
          </a:bodyPr>
          <a:lstStyle/>
          <a:p>
            <a:pPr algn="ctr" defTabSz="410751" hangingPunct="0"/>
            <a:r>
              <a:rPr lang="en-US" sz="2400" kern="0" dirty="0">
                <a:solidFill>
                  <a:srgbClr val="000000"/>
                </a:solidFill>
                <a:latin typeface="Yantramanav" panose="02000000000000000000" pitchFamily="2" charset="0"/>
                <a:ea typeface="Roboto Light" panose="02000000000000000000" pitchFamily="2" charset="0"/>
                <a:cs typeface="Yantramanav" panose="02000000000000000000" pitchFamily="2" charset="0"/>
                <a:sym typeface="Helvetica Light"/>
              </a:rPr>
              <a:t>High-Level Audience</a:t>
            </a:r>
          </a:p>
        </p:txBody>
      </p:sp>
      <p:sp>
        <p:nvSpPr>
          <p:cNvPr id="22" name="TextBox 21"/>
          <p:cNvSpPr txBox="1"/>
          <p:nvPr/>
        </p:nvSpPr>
        <p:spPr>
          <a:xfrm>
            <a:off x="8084227" y="5900116"/>
            <a:ext cx="3512184" cy="461665"/>
          </a:xfrm>
          <a:prstGeom prst="rect">
            <a:avLst/>
          </a:prstGeom>
          <a:noFill/>
        </p:spPr>
        <p:txBody>
          <a:bodyPr wrap="square" rtlCol="0">
            <a:spAutoFit/>
          </a:bodyPr>
          <a:lstStyle/>
          <a:p>
            <a:pPr algn="ctr" defTabSz="410751" hangingPunct="0"/>
            <a:r>
              <a:rPr lang="en-US" sz="2400" kern="0" dirty="0">
                <a:solidFill>
                  <a:srgbClr val="000000"/>
                </a:solidFill>
                <a:latin typeface="Yantramanav" panose="02000000000000000000" pitchFamily="2" charset="0"/>
                <a:ea typeface="Roboto Light" panose="02000000000000000000" pitchFamily="2" charset="0"/>
                <a:cs typeface="Yantramanav" panose="02000000000000000000" pitchFamily="2" charset="0"/>
                <a:sym typeface="Helvetica Light"/>
              </a:rPr>
              <a:t>Subject Matter Experts</a:t>
            </a:r>
          </a:p>
        </p:txBody>
      </p:sp>
    </p:spTree>
    <p:extLst>
      <p:ext uri="{BB962C8B-B14F-4D97-AF65-F5344CB8AC3E}">
        <p14:creationId xmlns:p14="http://schemas.microsoft.com/office/powerpoint/2010/main" val="2525244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768" y="1368989"/>
            <a:ext cx="10972465" cy="4301038"/>
          </a:xfrm>
        </p:spPr>
        <p:txBody>
          <a:bodyPr>
            <a:normAutofit fontScale="90000"/>
          </a:bodyPr>
          <a:lstStyle/>
          <a:p>
            <a:pPr algn="ctr">
              <a:lnSpc>
                <a:spcPct val="100000"/>
              </a:lnSpc>
            </a:pPr>
            <a:r>
              <a:rPr lang="en-US" sz="6400" dirty="0">
                <a:latin typeface="+mj-lt"/>
              </a:rPr>
              <a:t>PRINCIPLE #1</a:t>
            </a:r>
            <a:br>
              <a:rPr lang="en-US" sz="6400" b="0" dirty="0">
                <a:latin typeface="+mj-lt"/>
              </a:rPr>
            </a:br>
            <a:br>
              <a:rPr lang="en-US" sz="6400" b="0" dirty="0">
                <a:latin typeface="+mj-lt"/>
              </a:rPr>
            </a:br>
            <a:r>
              <a:rPr lang="en-US" sz="6400" b="0" dirty="0">
                <a:latin typeface="+mj-lt"/>
              </a:rPr>
              <a:t>What we present must always be the </a:t>
            </a:r>
            <a:r>
              <a:rPr lang="en-US" sz="6400" dirty="0">
                <a:solidFill>
                  <a:schemeClr val="accent1">
                    <a:lumMod val="40000"/>
                    <a:lumOff val="60000"/>
                  </a:schemeClr>
                </a:solidFill>
                <a:latin typeface="+mj-lt"/>
              </a:rPr>
              <a:t>natural extension</a:t>
            </a:r>
            <a:r>
              <a:rPr lang="en-US" sz="6400" b="0" dirty="0">
                <a:latin typeface="+mj-lt"/>
              </a:rPr>
              <a:t> of the underlying problem.</a:t>
            </a:r>
            <a:br>
              <a:rPr lang="en-US" b="0" dirty="0">
                <a:latin typeface="+mj-lt"/>
              </a:rPr>
            </a:br>
            <a:endParaRPr lang="en-US" sz="2400" b="0" dirty="0">
              <a:latin typeface="+mj-lt"/>
            </a:endParaRPr>
          </a:p>
        </p:txBody>
      </p:sp>
    </p:spTree>
    <p:extLst>
      <p:ext uri="{BB962C8B-B14F-4D97-AF65-F5344CB8AC3E}">
        <p14:creationId xmlns:p14="http://schemas.microsoft.com/office/powerpoint/2010/main" val="21036954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55478" y="97151"/>
            <a:ext cx="9002640" cy="6315441"/>
          </a:xfrm>
          <a:prstGeom prst="rect">
            <a:avLst/>
          </a:prstGeom>
        </p:spPr>
      </p:pic>
      <p:sp>
        <p:nvSpPr>
          <p:cNvPr id="5" name="Rectangle 4"/>
          <p:cNvSpPr/>
          <p:nvPr/>
        </p:nvSpPr>
        <p:spPr>
          <a:xfrm>
            <a:off x="4376015" y="6412592"/>
            <a:ext cx="8715943" cy="307777"/>
          </a:xfrm>
          <a:prstGeom prst="rect">
            <a:avLst/>
          </a:prstGeom>
        </p:spPr>
        <p:txBody>
          <a:bodyPr wrap="square">
            <a:spAutoFit/>
          </a:bodyPr>
          <a:lstStyle/>
          <a:p>
            <a:pPr algn="ctr" defTabSz="410751" fontAlgn="base" hangingPunct="0"/>
            <a:r>
              <a:rPr lang="en-US" sz="1400" kern="0" dirty="0">
                <a:solidFill>
                  <a:srgbClr val="333333"/>
                </a:solidFill>
                <a:latin typeface="Panton"/>
                <a:sym typeface="Helvetica Light"/>
              </a:rPr>
              <a:t>Battling Infectious Diseases in the 20th Century: The Impact of Vaccines, Wall Street Journal</a:t>
            </a:r>
          </a:p>
        </p:txBody>
      </p:sp>
    </p:spTree>
    <p:extLst>
      <p:ext uri="{BB962C8B-B14F-4D97-AF65-F5344CB8AC3E}">
        <p14:creationId xmlns:p14="http://schemas.microsoft.com/office/powerpoint/2010/main" val="2696267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a:bodyPr>
          <a:lstStyle/>
          <a:p>
            <a:pPr marL="0" indent="0">
              <a:buNone/>
            </a:pPr>
            <a:endParaRPr lang="en-US" dirty="0"/>
          </a:p>
          <a:p>
            <a:pPr marL="0" indent="0">
              <a:buNone/>
            </a:pPr>
            <a:endParaRPr lang="en-US" dirty="0"/>
          </a:p>
        </p:txBody>
      </p:sp>
      <p:graphicFrame>
        <p:nvGraphicFramePr>
          <p:cNvPr id="4" name="Table 3"/>
          <p:cNvGraphicFramePr>
            <a:graphicFrameLocks noGrp="1"/>
          </p:cNvGraphicFramePr>
          <p:nvPr/>
        </p:nvGraphicFramePr>
        <p:xfrm>
          <a:off x="838200" y="1175214"/>
          <a:ext cx="10389110" cy="4648059"/>
        </p:xfrm>
        <a:graphic>
          <a:graphicData uri="http://schemas.openxmlformats.org/drawingml/2006/table">
            <a:tbl>
              <a:tblPr>
                <a:tableStyleId>{5C22544A-7EE6-4342-B048-85BDC9FD1C3A}</a:tableStyleId>
              </a:tblPr>
              <a:tblGrid>
                <a:gridCol w="1038911">
                  <a:extLst>
                    <a:ext uri="{9D8B030D-6E8A-4147-A177-3AD203B41FA5}">
                      <a16:colId xmlns:a16="http://schemas.microsoft.com/office/drawing/2014/main" val="20000"/>
                    </a:ext>
                  </a:extLst>
                </a:gridCol>
                <a:gridCol w="1038911">
                  <a:extLst>
                    <a:ext uri="{9D8B030D-6E8A-4147-A177-3AD203B41FA5}">
                      <a16:colId xmlns:a16="http://schemas.microsoft.com/office/drawing/2014/main" val="20001"/>
                    </a:ext>
                  </a:extLst>
                </a:gridCol>
                <a:gridCol w="1038911">
                  <a:extLst>
                    <a:ext uri="{9D8B030D-6E8A-4147-A177-3AD203B41FA5}">
                      <a16:colId xmlns:a16="http://schemas.microsoft.com/office/drawing/2014/main" val="20002"/>
                    </a:ext>
                  </a:extLst>
                </a:gridCol>
                <a:gridCol w="1038911">
                  <a:extLst>
                    <a:ext uri="{9D8B030D-6E8A-4147-A177-3AD203B41FA5}">
                      <a16:colId xmlns:a16="http://schemas.microsoft.com/office/drawing/2014/main" val="20003"/>
                    </a:ext>
                  </a:extLst>
                </a:gridCol>
                <a:gridCol w="1038911">
                  <a:extLst>
                    <a:ext uri="{9D8B030D-6E8A-4147-A177-3AD203B41FA5}">
                      <a16:colId xmlns:a16="http://schemas.microsoft.com/office/drawing/2014/main" val="20004"/>
                    </a:ext>
                  </a:extLst>
                </a:gridCol>
                <a:gridCol w="1038911">
                  <a:extLst>
                    <a:ext uri="{9D8B030D-6E8A-4147-A177-3AD203B41FA5}">
                      <a16:colId xmlns:a16="http://schemas.microsoft.com/office/drawing/2014/main" val="20005"/>
                    </a:ext>
                  </a:extLst>
                </a:gridCol>
                <a:gridCol w="1038911">
                  <a:extLst>
                    <a:ext uri="{9D8B030D-6E8A-4147-A177-3AD203B41FA5}">
                      <a16:colId xmlns:a16="http://schemas.microsoft.com/office/drawing/2014/main" val="20006"/>
                    </a:ext>
                  </a:extLst>
                </a:gridCol>
                <a:gridCol w="1038911">
                  <a:extLst>
                    <a:ext uri="{9D8B030D-6E8A-4147-A177-3AD203B41FA5}">
                      <a16:colId xmlns:a16="http://schemas.microsoft.com/office/drawing/2014/main" val="20007"/>
                    </a:ext>
                  </a:extLst>
                </a:gridCol>
                <a:gridCol w="1038911">
                  <a:extLst>
                    <a:ext uri="{9D8B030D-6E8A-4147-A177-3AD203B41FA5}">
                      <a16:colId xmlns:a16="http://schemas.microsoft.com/office/drawing/2014/main" val="20008"/>
                    </a:ext>
                  </a:extLst>
                </a:gridCol>
                <a:gridCol w="1038911">
                  <a:extLst>
                    <a:ext uri="{9D8B030D-6E8A-4147-A177-3AD203B41FA5}">
                      <a16:colId xmlns:a16="http://schemas.microsoft.com/office/drawing/2014/main" val="20009"/>
                    </a:ext>
                  </a:extLst>
                </a:gridCol>
              </a:tblGrid>
              <a:tr h="516451">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16451">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16451">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16451">
                <a:tc>
                  <a:txBody>
                    <a:bodyPr/>
                    <a:lstStyle/>
                    <a:p>
                      <a:pPr algn="ctr" fontAlgn="b"/>
                      <a:r>
                        <a:rPr lang="en-US" sz="2800" b="1" u="none" strike="noStrike" dirty="0">
                          <a:solidFill>
                            <a:schemeClr val="accent2">
                              <a:lumMod val="40000"/>
                              <a:lumOff val="60000"/>
                            </a:schemeClr>
                          </a:solidFill>
                          <a:effectLst/>
                          <a:latin typeface="Yantramanav Bold" panose="02000000000000000000" pitchFamily="2" charset="0"/>
                          <a:ea typeface="Roboto" panose="02000000000000000000" pitchFamily="2" charset="0"/>
                          <a:cs typeface="Yantramanav Bold" panose="02000000000000000000" pitchFamily="2" charset="0"/>
                        </a:rPr>
                        <a:t>7</a:t>
                      </a:r>
                      <a:endParaRPr lang="en-US" sz="2800" b="1" i="0" u="none" strike="noStrike" dirty="0">
                        <a:solidFill>
                          <a:schemeClr val="accent2">
                            <a:lumMod val="40000"/>
                            <a:lumOff val="60000"/>
                          </a:schemeClr>
                        </a:solidFill>
                        <a:effectLst/>
                        <a:latin typeface="Yantramanav Bold" panose="02000000000000000000" pitchFamily="2" charset="0"/>
                        <a:ea typeface="Roboto" panose="02000000000000000000" pitchFamily="2" charset="0"/>
                        <a:cs typeface="Yantramanav Bold"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4</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16451">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16451">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4</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516451">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516451">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5</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516451">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2</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8</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1</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3</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778972" rtl="0" fontAlgn="b" latinLnBrk="0">
                        <a:lnSpc>
                          <a:spcPct val="100000"/>
                        </a:lnSpc>
                        <a:spcBef>
                          <a:spcPts val="0"/>
                        </a:spcBef>
                        <a:spcAft>
                          <a:spcPts val="0"/>
                        </a:spcAft>
                        <a:buClrTx/>
                        <a:buSzTx/>
                        <a:buFontTx/>
                        <a:buNone/>
                        <a:tabLst/>
                      </a:pPr>
                      <a:r>
                        <a:rPr lang="en-US" sz="2800" b="1" i="0" u="none" strike="noStrike" cap="none" spc="0" baseline="0" dirty="0">
                          <a:ln>
                            <a:noFill/>
                          </a:ln>
                          <a:solidFill>
                            <a:schemeClr val="accent2">
                              <a:lumMod val="40000"/>
                              <a:lumOff val="60000"/>
                            </a:schemeClr>
                          </a:solidFill>
                          <a:effectLst/>
                          <a:uFillTx/>
                          <a:latin typeface="Yantramanav Bold" panose="02000000000000000000" pitchFamily="2" charset="0"/>
                          <a:ea typeface="Roboto" panose="02000000000000000000" pitchFamily="2" charset="0"/>
                          <a:cs typeface="Yantramanav Bold" panose="02000000000000000000" pitchFamily="2" charset="0"/>
                          <a:sym typeface="Helvetica Light"/>
                        </a:rPr>
                        <a:t>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6</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9</a:t>
                      </a:r>
                      <a:endParaRPr lang="en-US" sz="2800" b="0" i="0" u="none" strike="noStrike">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280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rPr>
                        <a:t>4</a:t>
                      </a:r>
                      <a:endParaRPr lang="en-US" sz="2800" b="0" i="0" u="none" strike="noStrike" dirty="0">
                        <a:solidFill>
                          <a:schemeClr val="bg1">
                            <a:lumMod val="65000"/>
                            <a:lumOff val="35000"/>
                          </a:schemeClr>
                        </a:solidFill>
                        <a:effectLst/>
                        <a:latin typeface="Yantramanav Light" panose="02000000000000000000" pitchFamily="2" charset="0"/>
                        <a:ea typeface="Roboto" panose="02000000000000000000" pitchFamily="2" charset="0"/>
                        <a:cs typeface="Yantramanav Light" panose="02000000000000000000" pitchFamily="2"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677159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26340" y="223606"/>
            <a:ext cx="8281303" cy="5918847"/>
          </a:xfrm>
          <a:prstGeom prst="rect">
            <a:avLst/>
          </a:prstGeom>
        </p:spPr>
      </p:pic>
      <p:sp>
        <p:nvSpPr>
          <p:cNvPr id="5" name="Rectangle 4"/>
          <p:cNvSpPr/>
          <p:nvPr/>
        </p:nvSpPr>
        <p:spPr>
          <a:xfrm>
            <a:off x="5850093" y="6345845"/>
            <a:ext cx="7166742" cy="338554"/>
          </a:xfrm>
          <a:prstGeom prst="rect">
            <a:avLst/>
          </a:prstGeom>
        </p:spPr>
        <p:txBody>
          <a:bodyPr wrap="square">
            <a:spAutoFit/>
          </a:bodyPr>
          <a:lstStyle/>
          <a:p>
            <a:pPr algn="ctr" defTabSz="410751" hangingPunct="0"/>
            <a:r>
              <a:rPr lang="en-US" sz="1600" kern="0" dirty="0">
                <a:solidFill>
                  <a:srgbClr val="444444"/>
                </a:solidFill>
                <a:latin typeface="Panton"/>
                <a:sym typeface="Helvetica Light"/>
              </a:rPr>
              <a:t>Revisiting the vaccine </a:t>
            </a:r>
            <a:r>
              <a:rPr lang="en-US" sz="1600" kern="0" dirty="0" err="1">
                <a:solidFill>
                  <a:srgbClr val="444444"/>
                </a:solidFill>
                <a:latin typeface="Panton"/>
                <a:sym typeface="Helvetica Light"/>
              </a:rPr>
              <a:t>visualisations</a:t>
            </a:r>
            <a:r>
              <a:rPr lang="en-US" sz="1600" kern="0" dirty="0">
                <a:solidFill>
                  <a:srgbClr val="444444"/>
                </a:solidFill>
                <a:latin typeface="Panton"/>
                <a:sym typeface="Helvetica Light"/>
              </a:rPr>
              <a:t>, Royal Statistical Society</a:t>
            </a:r>
          </a:p>
        </p:txBody>
      </p:sp>
    </p:spTree>
    <p:extLst>
      <p:ext uri="{BB962C8B-B14F-4D97-AF65-F5344CB8AC3E}">
        <p14:creationId xmlns:p14="http://schemas.microsoft.com/office/powerpoint/2010/main" val="797678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768" y="1368989"/>
            <a:ext cx="10972465" cy="4301038"/>
          </a:xfrm>
        </p:spPr>
        <p:txBody>
          <a:bodyPr>
            <a:normAutofit/>
          </a:bodyPr>
          <a:lstStyle/>
          <a:p>
            <a:pPr algn="ctr"/>
            <a:r>
              <a:rPr lang="en-US" altLang="ja-JP" sz="18702" b="0" dirty="0"/>
              <a:t>¯\_(</a:t>
            </a:r>
            <a:r>
              <a:rPr lang="ja-JP" altLang="en-US" sz="18702" b="0" dirty="0"/>
              <a:t>ツ</a:t>
            </a:r>
            <a:r>
              <a:rPr lang="en-US" altLang="ja-JP" sz="18702" b="0" dirty="0"/>
              <a:t>)_/¯</a:t>
            </a:r>
            <a:endParaRPr lang="en-US" sz="3797" b="0" dirty="0">
              <a:latin typeface="+mj-lt"/>
            </a:endParaRPr>
          </a:p>
        </p:txBody>
      </p:sp>
    </p:spTree>
    <p:extLst>
      <p:ext uri="{BB962C8B-B14F-4D97-AF65-F5344CB8AC3E}">
        <p14:creationId xmlns:p14="http://schemas.microsoft.com/office/powerpoint/2010/main" val="2938330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Oval 4"/>
          <p:cNvSpPr/>
          <p:nvPr/>
        </p:nvSpPr>
        <p:spPr>
          <a:xfrm>
            <a:off x="5876766" y="3028457"/>
            <a:ext cx="406388" cy="384999"/>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410751" hangingPunct="0"/>
            <a:endParaRPr lang="en-US" sz="2400" kern="0">
              <a:solidFill>
                <a:srgbClr val="000000"/>
              </a:solidFill>
              <a:latin typeface="Helvetica Light"/>
              <a:sym typeface="Helvetica Light"/>
            </a:endParaRPr>
          </a:p>
        </p:txBody>
      </p:sp>
      <p:cxnSp>
        <p:nvCxnSpPr>
          <p:cNvPr id="7" name="Straight Arrow Connector 6"/>
          <p:cNvCxnSpPr/>
          <p:nvPr/>
        </p:nvCxnSpPr>
        <p:spPr>
          <a:xfrm>
            <a:off x="513824" y="3240511"/>
            <a:ext cx="11109048" cy="0"/>
          </a:xfrm>
          <a:prstGeom prst="straightConnector1">
            <a:avLst/>
          </a:prstGeom>
          <a:ln w="38100">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68346" y="313605"/>
            <a:ext cx="0" cy="6142260"/>
          </a:xfrm>
          <a:prstGeom prst="line">
            <a:avLst/>
          </a:prstGeom>
          <a:ln w="3810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217830" y="403719"/>
            <a:ext cx="5724258" cy="830997"/>
          </a:xfrm>
          <a:prstGeom prst="rect">
            <a:avLst/>
          </a:prstGeom>
          <a:noFill/>
        </p:spPr>
        <p:txBody>
          <a:bodyPr wrap="square" rtlCol="0">
            <a:spAutoFit/>
          </a:bodyPr>
          <a:lstStyle/>
          <a:p>
            <a:pPr algn="ctr" defTabSz="410751" hangingPunct="0"/>
            <a:r>
              <a:rPr lang="en-US" sz="2400" kern="0" dirty="0">
                <a:solidFill>
                  <a:srgbClr val="000000"/>
                </a:solidFill>
                <a:latin typeface="Helvetica Light"/>
                <a:sym typeface="Helvetica Light"/>
              </a:rPr>
              <a:t>Complexity Required to Present the Problem Correctly</a:t>
            </a:r>
          </a:p>
        </p:txBody>
      </p:sp>
      <p:sp>
        <p:nvSpPr>
          <p:cNvPr id="19" name="TextBox 18"/>
          <p:cNvSpPr txBox="1"/>
          <p:nvPr/>
        </p:nvSpPr>
        <p:spPr>
          <a:xfrm>
            <a:off x="6770128" y="2635821"/>
            <a:ext cx="4296098" cy="461665"/>
          </a:xfrm>
          <a:prstGeom prst="rect">
            <a:avLst/>
          </a:prstGeom>
          <a:noFill/>
        </p:spPr>
        <p:txBody>
          <a:bodyPr wrap="square" rtlCol="0">
            <a:spAutoFit/>
          </a:bodyPr>
          <a:lstStyle/>
          <a:p>
            <a:pPr algn="ctr" defTabSz="410751" hangingPunct="0"/>
            <a:r>
              <a:rPr lang="en-US" sz="2400" kern="0" dirty="0">
                <a:solidFill>
                  <a:srgbClr val="000000"/>
                </a:solidFill>
                <a:latin typeface="Helvetica Light"/>
                <a:sym typeface="Helvetica Light"/>
              </a:rPr>
              <a:t>More Complex </a:t>
            </a:r>
            <a:r>
              <a:rPr lang="en-US" sz="2400" kern="0" dirty="0">
                <a:solidFill>
                  <a:srgbClr val="000000"/>
                </a:solidFill>
                <a:latin typeface="Helvetica Light"/>
                <a:sym typeface="Webdings" panose="05030102010509060703" pitchFamily="18" charset="2"/>
              </a:rPr>
              <a:t></a:t>
            </a:r>
            <a:endParaRPr lang="en-US" sz="2400" kern="0" dirty="0">
              <a:solidFill>
                <a:srgbClr val="000000"/>
              </a:solidFill>
              <a:latin typeface="Helvetica Light"/>
              <a:sym typeface="Helvetica Light"/>
            </a:endParaRPr>
          </a:p>
        </p:txBody>
      </p:sp>
      <p:sp>
        <p:nvSpPr>
          <p:cNvPr id="20" name="TextBox 19"/>
          <p:cNvSpPr txBox="1"/>
          <p:nvPr/>
        </p:nvSpPr>
        <p:spPr>
          <a:xfrm>
            <a:off x="3013262" y="2635820"/>
            <a:ext cx="2411365" cy="461665"/>
          </a:xfrm>
          <a:prstGeom prst="rect">
            <a:avLst/>
          </a:prstGeom>
          <a:noFill/>
        </p:spPr>
        <p:txBody>
          <a:bodyPr wrap="square" rtlCol="0">
            <a:spAutoFit/>
          </a:bodyPr>
          <a:lstStyle/>
          <a:p>
            <a:pPr algn="ctr" defTabSz="410751" hangingPunct="0"/>
            <a:r>
              <a:rPr lang="en-US" sz="2400" kern="0" dirty="0">
                <a:solidFill>
                  <a:srgbClr val="000000"/>
                </a:solidFill>
                <a:latin typeface="Helvetica Light"/>
                <a:sym typeface="Webdings" panose="05030102010509060703" pitchFamily="18" charset="2"/>
              </a:rPr>
              <a:t></a:t>
            </a:r>
            <a:r>
              <a:rPr lang="en-US" sz="2400" kern="0" dirty="0">
                <a:solidFill>
                  <a:srgbClr val="000000"/>
                </a:solidFill>
                <a:latin typeface="Helvetica Light"/>
                <a:sym typeface="Helvetica Light"/>
              </a:rPr>
              <a:t>More Simple</a:t>
            </a:r>
          </a:p>
        </p:txBody>
      </p:sp>
      <p:sp>
        <p:nvSpPr>
          <p:cNvPr id="22" name="TextBox 21"/>
          <p:cNvSpPr txBox="1"/>
          <p:nvPr/>
        </p:nvSpPr>
        <p:spPr>
          <a:xfrm>
            <a:off x="-581460" y="3369000"/>
            <a:ext cx="2650227" cy="461665"/>
          </a:xfrm>
          <a:prstGeom prst="rect">
            <a:avLst/>
          </a:prstGeom>
          <a:noFill/>
        </p:spPr>
        <p:txBody>
          <a:bodyPr wrap="square" rtlCol="0">
            <a:spAutoFit/>
          </a:bodyPr>
          <a:lstStyle/>
          <a:p>
            <a:pPr algn="ctr" defTabSz="410751" hangingPunct="0"/>
            <a:r>
              <a:rPr lang="en-US" sz="2400" kern="0" dirty="0">
                <a:solidFill>
                  <a:srgbClr val="000000"/>
                </a:solidFill>
                <a:latin typeface="Helvetica Light"/>
                <a:sym typeface="Helvetica Light"/>
              </a:rPr>
              <a:t>Bias</a:t>
            </a:r>
          </a:p>
        </p:txBody>
      </p:sp>
      <p:sp>
        <p:nvSpPr>
          <p:cNvPr id="23" name="TextBox 22"/>
          <p:cNvSpPr txBox="1"/>
          <p:nvPr/>
        </p:nvSpPr>
        <p:spPr>
          <a:xfrm>
            <a:off x="9312618" y="3324076"/>
            <a:ext cx="2812019" cy="461665"/>
          </a:xfrm>
          <a:prstGeom prst="rect">
            <a:avLst/>
          </a:prstGeom>
          <a:noFill/>
        </p:spPr>
        <p:txBody>
          <a:bodyPr wrap="square" rtlCol="0">
            <a:spAutoFit/>
          </a:bodyPr>
          <a:lstStyle/>
          <a:p>
            <a:pPr algn="r" defTabSz="410751" hangingPunct="0"/>
            <a:r>
              <a:rPr lang="en-US" sz="2400" kern="0" dirty="0">
                <a:solidFill>
                  <a:srgbClr val="000000"/>
                </a:solidFill>
                <a:latin typeface="Helvetica Light"/>
                <a:sym typeface="Helvetica Light"/>
              </a:rPr>
              <a:t>Self-Indulgence</a:t>
            </a:r>
          </a:p>
        </p:txBody>
      </p:sp>
      <p:sp>
        <p:nvSpPr>
          <p:cNvPr id="24" name="Rectangle 23"/>
          <p:cNvSpPr/>
          <p:nvPr/>
        </p:nvSpPr>
        <p:spPr>
          <a:xfrm>
            <a:off x="7022518" y="4141424"/>
            <a:ext cx="4600354" cy="1733488"/>
          </a:xfrm>
          <a:prstGeom prst="rect">
            <a:avLst/>
          </a:prstGeom>
        </p:spPr>
        <p:txBody>
          <a:bodyPr wrap="square">
            <a:spAutoFit/>
          </a:bodyPr>
          <a:lstStyle/>
          <a:p>
            <a:pPr algn="ctr" defTabSz="410751" hangingPunct="0"/>
            <a:r>
              <a:rPr lang="en-US" sz="2133" kern="0" dirty="0">
                <a:solidFill>
                  <a:srgbClr val="000000"/>
                </a:solidFill>
                <a:latin typeface="Panton"/>
                <a:sym typeface="Helvetica Light"/>
              </a:rPr>
              <a:t>“The </a:t>
            </a:r>
            <a:r>
              <a:rPr lang="en-US" sz="2133" i="1" kern="0" dirty="0">
                <a:solidFill>
                  <a:srgbClr val="000000"/>
                </a:solidFill>
                <a:latin typeface="Panton"/>
                <a:sym typeface="Helvetica Light"/>
              </a:rPr>
              <a:t>WSJ</a:t>
            </a:r>
            <a:r>
              <a:rPr lang="en-US" sz="2133" kern="0" dirty="0">
                <a:solidFill>
                  <a:srgbClr val="000000"/>
                </a:solidFill>
                <a:latin typeface="Panton"/>
                <a:sym typeface="Helvetica Light"/>
              </a:rPr>
              <a:t> story shows the impact of vaccinations equally well, with the added advantage of displaying as much of the data as possible.”</a:t>
            </a:r>
          </a:p>
          <a:p>
            <a:pPr algn="ctr" defTabSz="410751" hangingPunct="0"/>
            <a:r>
              <a:rPr lang="en-US" sz="2133" kern="0" dirty="0">
                <a:solidFill>
                  <a:srgbClr val="000000"/>
                </a:solidFill>
                <a:latin typeface="Helvetica Light"/>
                <a:sym typeface="Helvetica Light"/>
              </a:rPr>
              <a:t>Andy </a:t>
            </a:r>
            <a:r>
              <a:rPr lang="en-US" sz="2133" kern="0" dirty="0" err="1">
                <a:solidFill>
                  <a:srgbClr val="000000"/>
                </a:solidFill>
                <a:latin typeface="Helvetica Light"/>
                <a:sym typeface="Helvetica Light"/>
              </a:rPr>
              <a:t>Cotgreave</a:t>
            </a:r>
            <a:endParaRPr lang="en-US" sz="2133" kern="0" dirty="0">
              <a:solidFill>
                <a:srgbClr val="000000"/>
              </a:solidFill>
              <a:latin typeface="Helvetica Light"/>
              <a:sym typeface="Helvetica Light"/>
            </a:endParaRPr>
          </a:p>
        </p:txBody>
      </p:sp>
      <p:sp>
        <p:nvSpPr>
          <p:cNvPr id="28" name="Rectangle 27"/>
          <p:cNvSpPr/>
          <p:nvPr/>
        </p:nvSpPr>
        <p:spPr>
          <a:xfrm>
            <a:off x="973647" y="4244085"/>
            <a:ext cx="3779404" cy="748795"/>
          </a:xfrm>
          <a:prstGeom prst="rect">
            <a:avLst/>
          </a:prstGeom>
        </p:spPr>
        <p:txBody>
          <a:bodyPr wrap="square">
            <a:spAutoFit/>
          </a:bodyPr>
          <a:lstStyle/>
          <a:p>
            <a:pPr algn="ctr" defTabSz="410751" hangingPunct="0"/>
            <a:r>
              <a:rPr lang="en-US" sz="2133" kern="0" dirty="0">
                <a:solidFill>
                  <a:srgbClr val="000000"/>
                </a:solidFill>
                <a:latin typeface="Panton"/>
                <a:sym typeface="Helvetica Light"/>
              </a:rPr>
              <a:t>“Explain it to your manager like he is in the second grade.” </a:t>
            </a:r>
            <a:endParaRPr lang="en-US" sz="2133" kern="0" dirty="0">
              <a:solidFill>
                <a:srgbClr val="000000"/>
              </a:solidFill>
              <a:latin typeface="Helvetica Light"/>
              <a:sym typeface="Helvetica Light"/>
            </a:endParaRPr>
          </a:p>
        </p:txBody>
      </p:sp>
      <p:sp>
        <p:nvSpPr>
          <p:cNvPr id="31" name="TextBox 30"/>
          <p:cNvSpPr txBox="1"/>
          <p:nvPr/>
        </p:nvSpPr>
        <p:spPr>
          <a:xfrm>
            <a:off x="182784" y="2236938"/>
            <a:ext cx="1885983" cy="830997"/>
          </a:xfrm>
          <a:prstGeom prst="rect">
            <a:avLst/>
          </a:prstGeom>
          <a:noFill/>
        </p:spPr>
        <p:txBody>
          <a:bodyPr wrap="square" rtlCol="0">
            <a:spAutoFit/>
          </a:bodyPr>
          <a:lstStyle/>
          <a:p>
            <a:pPr algn="ctr" defTabSz="410751" hangingPunct="0"/>
            <a:r>
              <a:rPr lang="en-US" sz="2400" kern="0" dirty="0">
                <a:solidFill>
                  <a:srgbClr val="000000"/>
                </a:solidFill>
                <a:latin typeface="Helvetica Light"/>
                <a:sym typeface="Helvetica Light"/>
              </a:rPr>
              <a:t>Business Analysts</a:t>
            </a:r>
          </a:p>
        </p:txBody>
      </p:sp>
      <p:sp>
        <p:nvSpPr>
          <p:cNvPr id="32" name="TextBox 31"/>
          <p:cNvSpPr txBox="1"/>
          <p:nvPr/>
        </p:nvSpPr>
        <p:spPr>
          <a:xfrm>
            <a:off x="10067926" y="2308552"/>
            <a:ext cx="1885983" cy="830997"/>
          </a:xfrm>
          <a:prstGeom prst="rect">
            <a:avLst/>
          </a:prstGeom>
          <a:noFill/>
        </p:spPr>
        <p:txBody>
          <a:bodyPr wrap="square" rtlCol="0">
            <a:spAutoFit/>
          </a:bodyPr>
          <a:lstStyle/>
          <a:p>
            <a:pPr algn="r" defTabSz="410751" hangingPunct="0"/>
            <a:r>
              <a:rPr lang="en-US" sz="2400" kern="0" dirty="0">
                <a:solidFill>
                  <a:srgbClr val="000000"/>
                </a:solidFill>
                <a:latin typeface="Helvetica Light"/>
                <a:sym typeface="Helvetica Light"/>
              </a:rPr>
              <a:t>Data Scientists</a:t>
            </a:r>
          </a:p>
        </p:txBody>
      </p:sp>
    </p:spTree>
    <p:extLst>
      <p:ext uri="{BB962C8B-B14F-4D97-AF65-F5344CB8AC3E}">
        <p14:creationId xmlns:p14="http://schemas.microsoft.com/office/powerpoint/2010/main" val="23668633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768" y="1835533"/>
            <a:ext cx="10972465" cy="3186935"/>
          </a:xfrm>
        </p:spPr>
        <p:txBody>
          <a:bodyPr>
            <a:normAutofit fontScale="90000"/>
          </a:bodyPr>
          <a:lstStyle/>
          <a:p>
            <a:pPr algn="ctr">
              <a:lnSpc>
                <a:spcPct val="100000"/>
              </a:lnSpc>
            </a:pPr>
            <a:r>
              <a:rPr lang="en-US" sz="6400" dirty="0">
                <a:solidFill>
                  <a:schemeClr val="tx1"/>
                </a:solidFill>
              </a:rPr>
              <a:t>Principle #2</a:t>
            </a:r>
            <a:br>
              <a:rPr lang="en-US" sz="6400" dirty="0">
                <a:solidFill>
                  <a:schemeClr val="accent2">
                    <a:lumMod val="20000"/>
                    <a:lumOff val="80000"/>
                  </a:schemeClr>
                </a:solidFill>
              </a:rPr>
            </a:br>
            <a:br>
              <a:rPr lang="en-US" sz="6400" dirty="0">
                <a:solidFill>
                  <a:schemeClr val="accent2">
                    <a:lumMod val="20000"/>
                    <a:lumOff val="80000"/>
                  </a:schemeClr>
                </a:solidFill>
              </a:rPr>
            </a:br>
            <a:r>
              <a:rPr lang="en-US" sz="6400" dirty="0">
                <a:solidFill>
                  <a:schemeClr val="accent2">
                    <a:lumMod val="20000"/>
                    <a:lumOff val="80000"/>
                  </a:schemeClr>
                </a:solidFill>
              </a:rPr>
              <a:t>Visual complexity</a:t>
            </a:r>
            <a:r>
              <a:rPr lang="en-US" sz="6400" dirty="0"/>
              <a:t> often results when </a:t>
            </a:r>
            <a:r>
              <a:rPr lang="en-US" sz="6400" u="sng" dirty="0"/>
              <a:t>we don’t know our audience</a:t>
            </a:r>
            <a:r>
              <a:rPr lang="en-US" sz="6400" dirty="0"/>
              <a:t>. </a:t>
            </a:r>
            <a:endParaRPr lang="en-US" sz="2400" dirty="0"/>
          </a:p>
        </p:txBody>
      </p:sp>
    </p:spTree>
    <p:extLst>
      <p:ext uri="{BB962C8B-B14F-4D97-AF65-F5344CB8AC3E}">
        <p14:creationId xmlns:p14="http://schemas.microsoft.com/office/powerpoint/2010/main" val="37340082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768" y="910905"/>
            <a:ext cx="10972465" cy="3645020"/>
          </a:xfrm>
        </p:spPr>
        <p:txBody>
          <a:bodyPr>
            <a:normAutofit fontScale="90000"/>
          </a:bodyPr>
          <a:lstStyle/>
          <a:p>
            <a:pPr algn="ctr">
              <a:lnSpc>
                <a:spcPct val="100000"/>
              </a:lnSpc>
            </a:pPr>
            <a:br>
              <a:rPr lang="en-US" sz="6400" dirty="0">
                <a:solidFill>
                  <a:schemeClr val="accent2">
                    <a:lumMod val="20000"/>
                    <a:lumOff val="80000"/>
                  </a:schemeClr>
                </a:solidFill>
              </a:rPr>
            </a:br>
            <a:r>
              <a:rPr lang="en-US" sz="6400" dirty="0">
                <a:solidFill>
                  <a:schemeClr val="tx1"/>
                </a:solidFill>
              </a:rPr>
              <a:t>Principle #3</a:t>
            </a:r>
            <a:br>
              <a:rPr lang="en-US" sz="6400" dirty="0">
                <a:solidFill>
                  <a:schemeClr val="accent2">
                    <a:lumMod val="20000"/>
                    <a:lumOff val="80000"/>
                  </a:schemeClr>
                </a:solidFill>
              </a:rPr>
            </a:br>
            <a:br>
              <a:rPr lang="en-US" sz="6400" dirty="0">
                <a:solidFill>
                  <a:schemeClr val="accent2">
                    <a:lumMod val="20000"/>
                    <a:lumOff val="80000"/>
                  </a:schemeClr>
                </a:solidFill>
              </a:rPr>
            </a:br>
            <a:r>
              <a:rPr lang="en-US" sz="6400" dirty="0">
                <a:solidFill>
                  <a:schemeClr val="accent2">
                    <a:lumMod val="20000"/>
                    <a:lumOff val="80000"/>
                  </a:schemeClr>
                </a:solidFill>
              </a:rPr>
              <a:t>Over simplification </a:t>
            </a:r>
            <a:r>
              <a:rPr lang="en-US" sz="6400" dirty="0"/>
              <a:t>often results when </a:t>
            </a:r>
            <a:r>
              <a:rPr lang="en-US" sz="6400" u="sng" dirty="0"/>
              <a:t>we don’t trust our audience</a:t>
            </a:r>
            <a:r>
              <a:rPr lang="en-US" sz="6400" dirty="0"/>
              <a:t>. </a:t>
            </a:r>
            <a:endParaRPr lang="en-US" sz="2400" dirty="0"/>
          </a:p>
        </p:txBody>
      </p:sp>
    </p:spTree>
    <p:extLst>
      <p:ext uri="{BB962C8B-B14F-4D97-AF65-F5344CB8AC3E}">
        <p14:creationId xmlns:p14="http://schemas.microsoft.com/office/powerpoint/2010/main" val="576757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36622" y="533488"/>
            <a:ext cx="3770901" cy="1142965"/>
          </a:xfrm>
        </p:spPr>
        <p:txBody>
          <a:bodyPr>
            <a:normAutofit fontScale="90000"/>
          </a:bodyPr>
          <a:lstStyle/>
          <a:p>
            <a:pPr>
              <a:lnSpc>
                <a:spcPct val="100000"/>
              </a:lnSpc>
            </a:pPr>
            <a:r>
              <a:rPr lang="en-US" sz="2400" dirty="0">
                <a:solidFill>
                  <a:schemeClr val="bg1"/>
                </a:solidFill>
              </a:rPr>
              <a:t>The natural extension of the underlying problem.</a:t>
            </a:r>
          </a:p>
        </p:txBody>
      </p:sp>
      <p:cxnSp>
        <p:nvCxnSpPr>
          <p:cNvPr id="5" name="Straight Arrow Connector 4"/>
          <p:cNvCxnSpPr/>
          <p:nvPr/>
        </p:nvCxnSpPr>
        <p:spPr>
          <a:xfrm flipV="1">
            <a:off x="864943" y="808156"/>
            <a:ext cx="0" cy="4919181"/>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068137" y="5930529"/>
            <a:ext cx="7395307"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068137" y="1290150"/>
            <a:ext cx="7055077" cy="4437187"/>
          </a:xfrm>
          <a:prstGeom prst="straightConnector1">
            <a:avLst/>
          </a:prstGeom>
          <a:ln w="38100">
            <a:solidFill>
              <a:schemeClr val="accent3"/>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394845" y="5930530"/>
            <a:ext cx="5500409" cy="461665"/>
          </a:xfrm>
          <a:prstGeom prst="rect">
            <a:avLst/>
          </a:prstGeom>
          <a:noFill/>
        </p:spPr>
        <p:txBody>
          <a:bodyPr wrap="square" rtlCol="0">
            <a:spAutoFit/>
          </a:bodyPr>
          <a:lstStyle/>
          <a:p>
            <a:pPr algn="ctr" defTabSz="410751" hangingPunct="0"/>
            <a:r>
              <a:rPr lang="en-US" sz="2400" kern="0" dirty="0">
                <a:solidFill>
                  <a:srgbClr val="000000"/>
                </a:solidFill>
                <a:latin typeface="Helvetica Light"/>
                <a:sym typeface="Helvetica Light"/>
              </a:rPr>
              <a:t>Underlying problem complexity</a:t>
            </a:r>
          </a:p>
        </p:txBody>
      </p:sp>
      <p:sp>
        <p:nvSpPr>
          <p:cNvPr id="15" name="TextBox 14"/>
          <p:cNvSpPr txBox="1"/>
          <p:nvPr/>
        </p:nvSpPr>
        <p:spPr>
          <a:xfrm>
            <a:off x="212834" y="112535"/>
            <a:ext cx="5500409" cy="461665"/>
          </a:xfrm>
          <a:prstGeom prst="rect">
            <a:avLst/>
          </a:prstGeom>
          <a:noFill/>
        </p:spPr>
        <p:txBody>
          <a:bodyPr wrap="square" rtlCol="0">
            <a:spAutoFit/>
          </a:bodyPr>
          <a:lstStyle/>
          <a:p>
            <a:pPr algn="ctr" defTabSz="410751" hangingPunct="0"/>
            <a:r>
              <a:rPr lang="en-US" sz="2400" kern="0" dirty="0">
                <a:solidFill>
                  <a:srgbClr val="000000"/>
                </a:solidFill>
                <a:latin typeface="Helvetica Light"/>
                <a:sym typeface="Helvetica Light"/>
              </a:rPr>
              <a:t>Complexity of the presentation.</a:t>
            </a:r>
          </a:p>
        </p:txBody>
      </p:sp>
      <p:sp>
        <p:nvSpPr>
          <p:cNvPr id="21" name="Rectangle 20"/>
          <p:cNvSpPr/>
          <p:nvPr/>
        </p:nvSpPr>
        <p:spPr>
          <a:xfrm>
            <a:off x="1046872" y="637058"/>
            <a:ext cx="2688773" cy="2438326"/>
          </a:xfrm>
          <a:prstGeom prst="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0751" hangingPunct="0"/>
            <a:r>
              <a:rPr lang="en-US" sz="2400" kern="0" dirty="0">
                <a:solidFill>
                  <a:srgbClr val="000000"/>
                </a:solidFill>
                <a:latin typeface="Helvetica Light"/>
                <a:sym typeface="Helvetica Light"/>
              </a:rPr>
              <a:t>High visual complexity, low problem complexity</a:t>
            </a:r>
          </a:p>
        </p:txBody>
      </p:sp>
      <p:sp>
        <p:nvSpPr>
          <p:cNvPr id="22" name="Rectangle 21"/>
          <p:cNvSpPr/>
          <p:nvPr/>
        </p:nvSpPr>
        <p:spPr>
          <a:xfrm>
            <a:off x="5547851" y="3537588"/>
            <a:ext cx="2688773" cy="2438326"/>
          </a:xfrm>
          <a:prstGeom prst="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0751" hangingPunct="0"/>
            <a:r>
              <a:rPr lang="en-US" sz="2400" kern="0" dirty="0">
                <a:solidFill>
                  <a:srgbClr val="000000"/>
                </a:solidFill>
                <a:latin typeface="Helvetica Light"/>
                <a:sym typeface="Helvetica Light"/>
              </a:rPr>
              <a:t>High problem complexity, low visual complexity</a:t>
            </a:r>
          </a:p>
        </p:txBody>
      </p:sp>
      <p:sp>
        <p:nvSpPr>
          <p:cNvPr id="23" name="TextBox 22"/>
          <p:cNvSpPr txBox="1"/>
          <p:nvPr/>
        </p:nvSpPr>
        <p:spPr>
          <a:xfrm>
            <a:off x="3298771" y="802967"/>
            <a:ext cx="3437756" cy="1815882"/>
          </a:xfrm>
          <a:prstGeom prst="rect">
            <a:avLst/>
          </a:prstGeom>
          <a:noFill/>
        </p:spPr>
        <p:txBody>
          <a:bodyPr wrap="square" rtlCol="0">
            <a:spAutoFit/>
          </a:bodyPr>
          <a:lstStyle/>
          <a:p>
            <a:pPr algn="ctr" defTabSz="410751" hangingPunct="0"/>
            <a:r>
              <a:rPr lang="en-US" sz="1600" kern="0" dirty="0">
                <a:solidFill>
                  <a:srgbClr val="000000"/>
                </a:solidFill>
                <a:latin typeface="Helvetica Light"/>
                <a:sym typeface="Helvetica Light"/>
              </a:rPr>
              <a:t>Confusing message</a:t>
            </a:r>
          </a:p>
          <a:p>
            <a:pPr algn="ctr" defTabSz="410751" hangingPunct="0"/>
            <a:r>
              <a:rPr lang="en-US" sz="1600" kern="0" dirty="0">
                <a:solidFill>
                  <a:srgbClr val="000000"/>
                </a:solidFill>
                <a:latin typeface="Helvetica Light"/>
                <a:sym typeface="Helvetica Light"/>
              </a:rPr>
              <a:t>Overly-detailed</a:t>
            </a:r>
          </a:p>
          <a:p>
            <a:pPr algn="ctr" defTabSz="410751" hangingPunct="0"/>
            <a:r>
              <a:rPr lang="en-US" sz="1600" kern="0" dirty="0">
                <a:solidFill>
                  <a:srgbClr val="000000"/>
                </a:solidFill>
                <a:latin typeface="Helvetica Light"/>
                <a:sym typeface="Helvetica Light"/>
              </a:rPr>
              <a:t>Often very colorful</a:t>
            </a:r>
          </a:p>
          <a:p>
            <a:pPr algn="ctr" defTabSz="410751" hangingPunct="0"/>
            <a:r>
              <a:rPr lang="en-US" sz="1600" kern="0" dirty="0">
                <a:solidFill>
                  <a:srgbClr val="000000"/>
                </a:solidFill>
                <a:latin typeface="Helvetica Light"/>
                <a:sym typeface="Helvetica Light"/>
              </a:rPr>
              <a:t>Understood by only a few</a:t>
            </a:r>
          </a:p>
          <a:p>
            <a:pPr algn="ctr" defTabSz="410751" hangingPunct="0"/>
            <a:r>
              <a:rPr lang="en-US" sz="1600" kern="0" dirty="0">
                <a:solidFill>
                  <a:srgbClr val="000000"/>
                </a:solidFill>
                <a:latin typeface="Helvetica Light"/>
                <a:sym typeface="Helvetica Light"/>
              </a:rPr>
              <a:t>Does not delivery on its </a:t>
            </a:r>
          </a:p>
          <a:p>
            <a:pPr algn="ctr" defTabSz="410751" hangingPunct="0"/>
            <a:r>
              <a:rPr lang="en-US" sz="1600" kern="0" dirty="0">
                <a:solidFill>
                  <a:srgbClr val="000000"/>
                </a:solidFill>
                <a:latin typeface="Helvetica Light"/>
                <a:sym typeface="Helvetica Light"/>
              </a:rPr>
              <a:t>Promise</a:t>
            </a:r>
          </a:p>
          <a:p>
            <a:pPr algn="ctr" defTabSz="410751" hangingPunct="0"/>
            <a:r>
              <a:rPr lang="en-US" sz="1600" kern="0" dirty="0">
                <a:solidFill>
                  <a:srgbClr val="000000"/>
                </a:solidFill>
                <a:latin typeface="Helvetica Light"/>
                <a:sym typeface="Helvetica Light"/>
              </a:rPr>
              <a:t>Salesy</a:t>
            </a:r>
          </a:p>
        </p:txBody>
      </p:sp>
      <p:sp>
        <p:nvSpPr>
          <p:cNvPr id="24" name="TextBox 23"/>
          <p:cNvSpPr txBox="1"/>
          <p:nvPr/>
        </p:nvSpPr>
        <p:spPr>
          <a:xfrm>
            <a:off x="8326407" y="4038542"/>
            <a:ext cx="3437756" cy="1815882"/>
          </a:xfrm>
          <a:prstGeom prst="rect">
            <a:avLst/>
          </a:prstGeom>
          <a:noFill/>
        </p:spPr>
        <p:txBody>
          <a:bodyPr wrap="square" rtlCol="0">
            <a:spAutoFit/>
          </a:bodyPr>
          <a:lstStyle/>
          <a:p>
            <a:pPr algn="ctr" defTabSz="410751" hangingPunct="0"/>
            <a:r>
              <a:rPr lang="en-US" sz="1600" kern="0" dirty="0">
                <a:solidFill>
                  <a:srgbClr val="000000"/>
                </a:solidFill>
                <a:latin typeface="Helvetica Light"/>
                <a:sym typeface="Helvetica Light"/>
              </a:rPr>
              <a:t>Results from arrogance</a:t>
            </a:r>
          </a:p>
          <a:p>
            <a:pPr algn="ctr" defTabSz="410751" hangingPunct="0"/>
            <a:r>
              <a:rPr lang="en-US" sz="1600" kern="0" dirty="0">
                <a:solidFill>
                  <a:srgbClr val="000000"/>
                </a:solidFill>
                <a:latin typeface="Helvetica Light"/>
                <a:sym typeface="Helvetica Light"/>
              </a:rPr>
              <a:t>Confirmation Bias</a:t>
            </a:r>
          </a:p>
          <a:p>
            <a:pPr algn="ctr" defTabSz="410751" hangingPunct="0"/>
            <a:r>
              <a:rPr lang="en-US" sz="1600" kern="0" dirty="0">
                <a:solidFill>
                  <a:srgbClr val="000000"/>
                </a:solidFill>
                <a:latin typeface="Helvetica Light"/>
                <a:sym typeface="Helvetica Light"/>
              </a:rPr>
              <a:t>Politically motivated</a:t>
            </a:r>
          </a:p>
          <a:p>
            <a:pPr algn="ctr" defTabSz="410751" hangingPunct="0"/>
            <a:r>
              <a:rPr lang="en-US" sz="1600" kern="0" dirty="0">
                <a:solidFill>
                  <a:srgbClr val="000000"/>
                </a:solidFill>
                <a:latin typeface="Helvetica Light"/>
                <a:sym typeface="Helvetica Light"/>
              </a:rPr>
              <a:t>Obscures important details</a:t>
            </a:r>
          </a:p>
          <a:p>
            <a:pPr algn="ctr" defTabSz="410751" hangingPunct="0"/>
            <a:r>
              <a:rPr lang="en-US" sz="1600" kern="0" dirty="0">
                <a:solidFill>
                  <a:srgbClr val="000000"/>
                </a:solidFill>
                <a:latin typeface="Helvetica Light"/>
                <a:sym typeface="Helvetica Light"/>
              </a:rPr>
              <a:t>Created to support a belief, not to inform</a:t>
            </a:r>
          </a:p>
          <a:p>
            <a:pPr algn="ctr" defTabSz="410751" hangingPunct="0"/>
            <a:endParaRPr lang="en-US" sz="1600" kern="0" dirty="0">
              <a:solidFill>
                <a:srgbClr val="000000"/>
              </a:solidFill>
              <a:latin typeface="Helvetica Light"/>
              <a:sym typeface="Helvetica Light"/>
            </a:endParaRPr>
          </a:p>
        </p:txBody>
      </p:sp>
    </p:spTree>
    <p:extLst>
      <p:ext uri="{BB962C8B-B14F-4D97-AF65-F5344CB8AC3E}">
        <p14:creationId xmlns:p14="http://schemas.microsoft.com/office/powerpoint/2010/main" val="13545757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53605" y="410348"/>
            <a:ext cx="11460011" cy="5831418"/>
          </a:xfrm>
        </p:spPr>
        <p:txBody>
          <a:bodyPr anchor="ctr">
            <a:normAutofit/>
          </a:bodyPr>
          <a:lstStyle/>
          <a:p>
            <a:pPr marL="0" indent="0" algn="ctr">
              <a:buNone/>
            </a:pPr>
            <a:r>
              <a:rPr lang="en-US" sz="6187" b="1" dirty="0">
                <a:solidFill>
                  <a:schemeClr val="tx1"/>
                </a:solidFill>
              </a:rPr>
              <a:t>Principle #4</a:t>
            </a:r>
          </a:p>
          <a:p>
            <a:pPr marL="0" indent="0" algn="ctr">
              <a:buNone/>
            </a:pPr>
            <a:r>
              <a:rPr lang="en-US" sz="6187" b="1" dirty="0">
                <a:solidFill>
                  <a:schemeClr val="accent2">
                    <a:lumMod val="60000"/>
                    <a:lumOff val="40000"/>
                  </a:schemeClr>
                </a:solidFill>
                <a:latin typeface="Yantramanav Bold" panose="02000000000000000000" pitchFamily="2" charset="0"/>
                <a:cs typeface="Yantramanav Bold" panose="02000000000000000000" pitchFamily="2" charset="0"/>
              </a:rPr>
              <a:t>Proper data visualization is about trade-offs. </a:t>
            </a:r>
          </a:p>
          <a:p>
            <a:pPr marL="0" indent="0" algn="ctr">
              <a:buNone/>
            </a:pPr>
            <a:r>
              <a:rPr lang="en-US" sz="6187" dirty="0"/>
              <a:t>Sometimes one seemingly correct choice hurts you in another way. </a:t>
            </a:r>
          </a:p>
        </p:txBody>
      </p:sp>
    </p:spTree>
    <p:extLst>
      <p:ext uri="{BB962C8B-B14F-4D97-AF65-F5344CB8AC3E}">
        <p14:creationId xmlns:p14="http://schemas.microsoft.com/office/powerpoint/2010/main" val="35055403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18079" y="2843160"/>
            <a:ext cx="2877564" cy="1131079"/>
          </a:xfrm>
          <a:prstGeom prst="rect">
            <a:avLst/>
          </a:prstGeom>
          <a:noFill/>
        </p:spPr>
        <p:txBody>
          <a:bodyPr wrap="square" rtlCol="0">
            <a:spAutoFit/>
          </a:bodyPr>
          <a:lstStyle/>
          <a:p>
            <a:pPr algn="ctr" defTabSz="410751" hangingPunct="0"/>
            <a:r>
              <a:rPr lang="en-US" sz="3375" b="1" kern="0" dirty="0">
                <a:solidFill>
                  <a:srgbClr val="FFFFFF"/>
                </a:solidFill>
                <a:latin typeface="Yantramanav" panose="02000000000000000000" pitchFamily="2" charset="0"/>
                <a:cs typeface="Yantramanav" panose="02000000000000000000" pitchFamily="2" charset="0"/>
                <a:sym typeface="Helvetica Light"/>
              </a:rPr>
              <a:t>But what about Einstein?</a:t>
            </a:r>
            <a:endParaRPr lang="en-US" sz="3375" kern="0" dirty="0">
              <a:solidFill>
                <a:srgbClr val="FFFFFF"/>
              </a:solidFill>
              <a:latin typeface="Yantramanav" panose="02000000000000000000" pitchFamily="2" charset="0"/>
              <a:cs typeface="Yantramanav" panose="02000000000000000000" pitchFamily="2" charset="0"/>
              <a:sym typeface="Helvetica Light"/>
            </a:endParaRPr>
          </a:p>
        </p:txBody>
      </p:sp>
      <p:pic>
        <p:nvPicPr>
          <p:cNvPr id="2052" name="Picture 4" descr="http://masterthemedia.com/wp-content/uploads/2014/03/Einste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64" y="-776755"/>
            <a:ext cx="12192000" cy="9113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41760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768" y="619648"/>
            <a:ext cx="10773996" cy="5345566"/>
          </a:xfrm>
          <a:prstGeom prst="rect">
            <a:avLst/>
          </a:prstGeom>
        </p:spPr>
        <p:txBody>
          <a:bodyPr wrap="square">
            <a:spAutoFit/>
          </a:bodyPr>
          <a:lstStyle/>
          <a:p>
            <a:pPr algn="ctr" defTabSz="410751" hangingPunct="0"/>
            <a:r>
              <a:rPr lang="en-US" sz="4267" kern="0" dirty="0">
                <a:solidFill>
                  <a:srgbClr val="FFFFFF"/>
                </a:solidFill>
                <a:latin typeface="Roboto"/>
                <a:sym typeface="Helvetica Light"/>
              </a:rPr>
              <a:t>By introducing sophisticated mathematical concepts like this into physics, Einstein …abandoned the popular principal attributed to [Lord] Rutherford [of Nelson] that </a:t>
            </a:r>
            <a:r>
              <a:rPr lang="en-US" sz="4267" kern="0" dirty="0">
                <a:solidFill>
                  <a:srgbClr val="00A6AC">
                    <a:lumMod val="60000"/>
                    <a:lumOff val="40000"/>
                  </a:srgbClr>
                </a:solidFill>
                <a:latin typeface="Roboto"/>
                <a:sym typeface="Helvetica Light"/>
              </a:rPr>
              <a:t>‘</a:t>
            </a:r>
            <a:r>
              <a:rPr lang="en-US" sz="4267" b="1" kern="0" dirty="0">
                <a:solidFill>
                  <a:srgbClr val="00A6AC">
                    <a:lumMod val="60000"/>
                    <a:lumOff val="40000"/>
                  </a:srgbClr>
                </a:solidFill>
                <a:latin typeface="Roboto"/>
                <a:sym typeface="Helvetica Light"/>
              </a:rPr>
              <a:t>an alleged scientific discovery has no merit unless it can be explained to a barmaid</a:t>
            </a:r>
            <a:r>
              <a:rPr lang="en-US" sz="4267" kern="0" dirty="0">
                <a:solidFill>
                  <a:srgbClr val="00A6AC">
                    <a:lumMod val="60000"/>
                    <a:lumOff val="40000"/>
                  </a:srgbClr>
                </a:solidFill>
                <a:latin typeface="Roboto"/>
                <a:sym typeface="Helvetica Light"/>
              </a:rPr>
              <a:t>….’”</a:t>
            </a:r>
            <a:br>
              <a:rPr lang="en-US" sz="4267" kern="0" dirty="0">
                <a:solidFill>
                  <a:srgbClr val="FFFFFF"/>
                </a:solidFill>
                <a:latin typeface="Roboto"/>
                <a:sym typeface="Helvetica Light"/>
              </a:rPr>
            </a:br>
            <a:endParaRPr lang="en-US" sz="4267" kern="0" dirty="0">
              <a:solidFill>
                <a:srgbClr val="FFFFFF"/>
              </a:solidFill>
              <a:latin typeface="Roboto"/>
              <a:sym typeface="Helvetica Light"/>
            </a:endParaRPr>
          </a:p>
        </p:txBody>
      </p:sp>
      <p:sp>
        <p:nvSpPr>
          <p:cNvPr id="6" name="Rectangle 5"/>
          <p:cNvSpPr/>
          <p:nvPr/>
        </p:nvSpPr>
        <p:spPr>
          <a:xfrm>
            <a:off x="609768" y="5564441"/>
            <a:ext cx="10603881" cy="461665"/>
          </a:xfrm>
          <a:prstGeom prst="rect">
            <a:avLst/>
          </a:prstGeom>
        </p:spPr>
        <p:txBody>
          <a:bodyPr wrap="square">
            <a:spAutoFit/>
          </a:bodyPr>
          <a:lstStyle/>
          <a:p>
            <a:pPr algn="ctr" defTabSz="410751" hangingPunct="0"/>
            <a:r>
              <a:rPr lang="en-US" sz="2400" kern="0" dirty="0">
                <a:solidFill>
                  <a:srgbClr val="FFFFFF"/>
                </a:solidFill>
                <a:latin typeface="Roboto"/>
                <a:sym typeface="Helvetica Light"/>
              </a:rPr>
              <a:t>Einstein, the Man and His Achievement By G. J. </a:t>
            </a:r>
            <a:r>
              <a:rPr lang="en-US" sz="2400" kern="0" dirty="0" err="1">
                <a:solidFill>
                  <a:srgbClr val="FFFFFF"/>
                </a:solidFill>
                <a:latin typeface="Roboto"/>
                <a:sym typeface="Helvetica Light"/>
              </a:rPr>
              <a:t>Whitrow</a:t>
            </a:r>
            <a:r>
              <a:rPr lang="en-US" sz="2400" kern="0" dirty="0">
                <a:solidFill>
                  <a:srgbClr val="FFFFFF"/>
                </a:solidFill>
                <a:latin typeface="Roboto"/>
                <a:sym typeface="Helvetica Light"/>
              </a:rPr>
              <a:t>, Dover Press 1973</a:t>
            </a:r>
          </a:p>
        </p:txBody>
      </p:sp>
    </p:spTree>
    <p:extLst>
      <p:ext uri="{BB962C8B-B14F-4D97-AF65-F5344CB8AC3E}">
        <p14:creationId xmlns:p14="http://schemas.microsoft.com/office/powerpoint/2010/main" val="29967600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53605" y="410348"/>
            <a:ext cx="11460011" cy="5831418"/>
          </a:xfrm>
        </p:spPr>
        <p:txBody>
          <a:bodyPr anchor="ctr">
            <a:normAutofit/>
          </a:bodyPr>
          <a:lstStyle/>
          <a:p>
            <a:pPr marL="0" indent="0" algn="ctr">
              <a:buNone/>
            </a:pPr>
            <a:r>
              <a:rPr lang="en-US" sz="6187" b="1" dirty="0">
                <a:solidFill>
                  <a:schemeClr val="tx1"/>
                </a:solidFill>
              </a:rPr>
              <a:t>Principle #5</a:t>
            </a:r>
          </a:p>
          <a:p>
            <a:pPr marL="0" indent="0" algn="ctr">
              <a:buNone/>
            </a:pPr>
            <a:r>
              <a:rPr lang="en-US" sz="6187" b="1" dirty="0">
                <a:solidFill>
                  <a:schemeClr val="accent2">
                    <a:lumMod val="60000"/>
                    <a:lumOff val="40000"/>
                  </a:schemeClr>
                </a:solidFill>
                <a:latin typeface="Yantramanav Bold" panose="02000000000000000000" pitchFamily="2" charset="0"/>
                <a:cs typeface="Yantramanav Bold" panose="02000000000000000000" pitchFamily="2" charset="0"/>
              </a:rPr>
              <a:t>Respect your audience!</a:t>
            </a:r>
          </a:p>
          <a:p>
            <a:pPr marL="0" indent="0" algn="ctr">
              <a:buNone/>
            </a:pPr>
            <a:r>
              <a:rPr lang="en-US" sz="6187" dirty="0"/>
              <a:t> </a:t>
            </a:r>
          </a:p>
        </p:txBody>
      </p:sp>
    </p:spTree>
    <p:extLst>
      <p:ext uri="{BB962C8B-B14F-4D97-AF65-F5344CB8AC3E}">
        <p14:creationId xmlns:p14="http://schemas.microsoft.com/office/powerpoint/2010/main" val="1482470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8750" y="362585"/>
            <a:ext cx="11460011" cy="4420060"/>
          </a:xfrm>
        </p:spPr>
        <p:txBody>
          <a:bodyPr>
            <a:normAutofit/>
          </a:bodyPr>
          <a:lstStyle/>
          <a:p>
            <a:pPr marL="0" indent="0">
              <a:buNone/>
            </a:pPr>
            <a:r>
              <a:rPr lang="en-US" sz="5062" dirty="0"/>
              <a:t>Visual perception is the interpretation of processed information</a:t>
            </a:r>
          </a:p>
        </p:txBody>
      </p:sp>
      <p:sp>
        <p:nvSpPr>
          <p:cNvPr id="6" name="Cube 5"/>
          <p:cNvSpPr/>
          <p:nvPr/>
        </p:nvSpPr>
        <p:spPr>
          <a:xfrm>
            <a:off x="3692716" y="5257744"/>
            <a:ext cx="914372" cy="914372"/>
          </a:xfrm>
          <a:prstGeom prst="cub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0751" hangingPunct="0"/>
            <a:endParaRPr lang="en-US" sz="3600" kern="0">
              <a:solidFill>
                <a:srgbClr val="FFFFFF"/>
              </a:solidFill>
              <a:latin typeface="Helvetica Light"/>
              <a:sym typeface="Helvetica Light"/>
            </a:endParaRPr>
          </a:p>
        </p:txBody>
      </p:sp>
      <p:sp>
        <p:nvSpPr>
          <p:cNvPr id="7" name="Sun 6"/>
          <p:cNvSpPr/>
          <p:nvPr/>
        </p:nvSpPr>
        <p:spPr>
          <a:xfrm>
            <a:off x="1727831" y="3359861"/>
            <a:ext cx="1649956" cy="1649956"/>
          </a:xfrm>
          <a:prstGeom prst="sun">
            <a:avLst>
              <a:gd name="adj" fmla="val 2145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0751" hangingPunct="0"/>
            <a:endParaRPr lang="en-US" sz="3600" kern="0">
              <a:solidFill>
                <a:srgbClr val="FFFFFF"/>
              </a:solidFill>
              <a:latin typeface="Helvetica Light"/>
              <a:sym typeface="Helvetica Light"/>
            </a:endParaRPr>
          </a:p>
        </p:txBody>
      </p:sp>
      <p:cxnSp>
        <p:nvCxnSpPr>
          <p:cNvPr id="9" name="Straight Connector 8"/>
          <p:cNvCxnSpPr/>
          <p:nvPr/>
        </p:nvCxnSpPr>
        <p:spPr>
          <a:xfrm>
            <a:off x="3294433" y="4681145"/>
            <a:ext cx="398285" cy="4242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178645" y="4889265"/>
            <a:ext cx="398285" cy="4242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377787" y="4894384"/>
            <a:ext cx="398285" cy="4242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800640" y="3885051"/>
            <a:ext cx="1447756" cy="1372695"/>
          </a:xfrm>
          <a:prstGeom prst="straightConnector1">
            <a:avLst/>
          </a:prstGeom>
          <a:ln w="19050">
            <a:solidFill>
              <a:schemeClr val="tx1"/>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17" name="Smiley Face 16"/>
          <p:cNvSpPr/>
          <p:nvPr/>
        </p:nvSpPr>
        <p:spPr>
          <a:xfrm>
            <a:off x="5867407" y="3359861"/>
            <a:ext cx="1371558" cy="1371558"/>
          </a:xfrm>
          <a:prstGeom prst="smileyFac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prstTxWarp prst="textNoShape">
              <a:avLst/>
            </a:prstTxWarp>
            <a:noAutofit/>
          </a:bodyPr>
          <a:lstStyle/>
          <a:p>
            <a:pPr algn="ctr" defTabSz="410751" hangingPunct="0"/>
            <a:endParaRPr lang="en-US" sz="3600" kern="0">
              <a:solidFill>
                <a:srgbClr val="FFFFFF"/>
              </a:solidFill>
              <a:latin typeface="Helvetica Light"/>
              <a:sym typeface="Helvetica Light"/>
            </a:endParaRPr>
          </a:p>
        </p:txBody>
      </p:sp>
      <p:sp>
        <p:nvSpPr>
          <p:cNvPr id="19" name="Cloud Callout 18"/>
          <p:cNvSpPr/>
          <p:nvPr/>
        </p:nvSpPr>
        <p:spPr>
          <a:xfrm>
            <a:off x="7924744" y="4045642"/>
            <a:ext cx="2209733" cy="1669290"/>
          </a:xfrm>
          <a:prstGeom prst="cloudCallout">
            <a:avLst>
              <a:gd name="adj1" fmla="val -75800"/>
              <a:gd name="adj2" fmla="val -4623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prstTxWarp prst="textNoShape">
              <a:avLst/>
            </a:prstTxWarp>
            <a:noAutofit/>
          </a:bodyPr>
          <a:lstStyle/>
          <a:p>
            <a:pPr algn="ctr" defTabSz="410751" hangingPunct="0"/>
            <a:endParaRPr lang="en-US" sz="3600" kern="0">
              <a:solidFill>
                <a:srgbClr val="FFFFFF"/>
              </a:solidFill>
              <a:latin typeface="Helvetica Light"/>
              <a:sym typeface="Helvetica Light"/>
            </a:endParaRPr>
          </a:p>
        </p:txBody>
      </p:sp>
      <p:graphicFrame>
        <p:nvGraphicFramePr>
          <p:cNvPr id="20" name="Chart 19"/>
          <p:cNvGraphicFramePr/>
          <p:nvPr/>
        </p:nvGraphicFramePr>
        <p:xfrm>
          <a:off x="8109154" y="3948630"/>
          <a:ext cx="1796731" cy="124553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04956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par>
                                <p:cTn id="13" presetID="22"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par>
                                <p:cTn id="16" presetID="22" presetClass="entr" presetSubtype="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20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7" grpId="0" animBg="1"/>
      <p:bldP spid="19" grpId="0" animBg="1"/>
      <p:bldGraphic spid="20"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6220" y="744818"/>
            <a:ext cx="10324190" cy="5089767"/>
          </a:xfrm>
        </p:spPr>
        <p:txBody>
          <a:bodyPr>
            <a:normAutofit/>
          </a:bodyPr>
          <a:lstStyle/>
          <a:p>
            <a:pPr>
              <a:buFont typeface="Wingdings" panose="05000000000000000000" pitchFamily="2" charset="2"/>
              <a:buChar char="§"/>
            </a:pPr>
            <a:r>
              <a:rPr lang="en-US" dirty="0"/>
              <a:t>Provide people the level of detail they desire and not what you think they need. </a:t>
            </a:r>
          </a:p>
          <a:p>
            <a:pPr>
              <a:buFont typeface="Wingdings" panose="05000000000000000000" pitchFamily="2" charset="2"/>
              <a:buChar char="§"/>
            </a:pPr>
            <a:r>
              <a:rPr lang="en-US" dirty="0"/>
              <a:t>Don’t assume because someone is above or below you in the chain of command that they aren’t as smart as you. </a:t>
            </a:r>
          </a:p>
          <a:p>
            <a:pPr>
              <a:buFont typeface="Wingdings" panose="05000000000000000000" pitchFamily="2" charset="2"/>
              <a:buChar char="§"/>
            </a:pPr>
            <a:r>
              <a:rPr lang="en-US" dirty="0"/>
              <a:t>Have confidence in what you present and don’t downplay your own strengths. </a:t>
            </a:r>
          </a:p>
        </p:txBody>
      </p:sp>
    </p:spTree>
    <p:extLst>
      <p:ext uri="{BB962C8B-B14F-4D97-AF65-F5344CB8AC3E}">
        <p14:creationId xmlns:p14="http://schemas.microsoft.com/office/powerpoint/2010/main" val="2760610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892969" y="1162715"/>
            <a:ext cx="10406063" cy="4893319"/>
          </a:xfrm>
        </p:spPr>
        <p:txBody>
          <a:bodyPr>
            <a:noAutofit/>
          </a:bodyPr>
          <a:lstStyle/>
          <a:p>
            <a:r>
              <a:rPr lang="en-US" sz="4008" dirty="0">
                <a:ea typeface="Roboto" panose="02000000000000000000" pitchFamily="2" charset="0"/>
              </a:rPr>
              <a:t>Our brains are built on receiving patterns</a:t>
            </a:r>
            <a:endParaRPr lang="en-US" sz="4008" dirty="0"/>
          </a:p>
          <a:p>
            <a:r>
              <a:rPr lang="en-US" sz="4008" dirty="0">
                <a:ea typeface="Roboto" panose="02000000000000000000" pitchFamily="2" charset="0"/>
              </a:rPr>
              <a:t>We can link information if we follow those patterns</a:t>
            </a:r>
            <a:endParaRPr lang="en-US" sz="4008" dirty="0"/>
          </a:p>
          <a:p>
            <a:r>
              <a:rPr lang="en-US" sz="4008" dirty="0">
                <a:ea typeface="Roboto" panose="02000000000000000000" pitchFamily="2" charset="0"/>
              </a:rPr>
              <a:t>Visualization can help us gain a good understanding of the data. </a:t>
            </a:r>
            <a:endParaRPr lang="en-US" sz="4008" dirty="0"/>
          </a:p>
        </p:txBody>
      </p:sp>
    </p:spTree>
    <p:extLst>
      <p:ext uri="{BB962C8B-B14F-4D97-AF65-F5344CB8AC3E}">
        <p14:creationId xmlns:p14="http://schemas.microsoft.com/office/powerpoint/2010/main" val="222398735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76EE13-AA5B-46D7-9E1C-D5BBD7233748}"/>
              </a:ext>
            </a:extLst>
          </p:cNvPr>
          <p:cNvPicPr/>
          <p:nvPr/>
        </p:nvPicPr>
        <p:blipFill>
          <a:blip r:embed="rId3"/>
          <a:stretch>
            <a:fillRect/>
          </a:stretch>
        </p:blipFill>
        <p:spPr>
          <a:xfrm>
            <a:off x="299429" y="623415"/>
            <a:ext cx="11593142" cy="6119159"/>
          </a:xfrm>
          <a:prstGeom prst="rect">
            <a:avLst/>
          </a:prstGeom>
        </p:spPr>
      </p:pic>
      <p:pic>
        <p:nvPicPr>
          <p:cNvPr id="5" name="Picture 4"/>
          <p:cNvPicPr/>
          <p:nvPr/>
        </p:nvPicPr>
        <p:blipFill>
          <a:blip r:embed="rId4"/>
          <a:stretch>
            <a:fillRect/>
          </a:stretch>
        </p:blipFill>
        <p:spPr>
          <a:xfrm>
            <a:off x="523042" y="365607"/>
            <a:ext cx="10576723" cy="865574"/>
          </a:xfrm>
          <a:prstGeom prst="rect">
            <a:avLst/>
          </a:prstGeom>
        </p:spPr>
      </p:pic>
    </p:spTree>
    <p:extLst>
      <p:ext uri="{BB962C8B-B14F-4D97-AF65-F5344CB8AC3E}">
        <p14:creationId xmlns:p14="http://schemas.microsoft.com/office/powerpoint/2010/main" val="78825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9BE612E-9CBF-4F56-8755-B9DBEA6799B9}"/>
              </a:ext>
            </a:extLst>
          </p:cNvPr>
          <p:cNvSpPr>
            <a:spLocks noGrp="1"/>
          </p:cNvSpPr>
          <p:nvPr>
            <p:ph type="title"/>
          </p:nvPr>
        </p:nvSpPr>
        <p:spPr>
          <a:xfrm>
            <a:off x="691137" y="544606"/>
            <a:ext cx="11122479" cy="786175"/>
          </a:xfr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defTabSz="410751" hangingPunct="0"/>
            <a:r>
              <a:rPr lang="en-US" sz="4640" cap="none" spc="738" dirty="0">
                <a:solidFill>
                  <a:srgbClr val="BCBDC1"/>
                </a:solidFill>
                <a:latin typeface="Panton SemiBold" charset="0"/>
                <a:sym typeface="Helvetica Light"/>
              </a:rPr>
              <a:t>Visualization concepts</a:t>
            </a:r>
          </a:p>
        </p:txBody>
      </p:sp>
      <p:sp>
        <p:nvSpPr>
          <p:cNvPr id="3" name="Content Placeholder 2"/>
          <p:cNvSpPr>
            <a:spLocks noGrp="1"/>
          </p:cNvSpPr>
          <p:nvPr>
            <p:ph type="body" sz="half" idx="1"/>
          </p:nvPr>
        </p:nvSpPr>
        <p:spPr>
          <a:xfrm>
            <a:off x="892969" y="1821705"/>
            <a:ext cx="10406063" cy="4034310"/>
          </a:xfrm>
        </p:spPr>
        <p:txBody>
          <a:bodyPr>
            <a:normAutofit fontScale="92500" lnSpcReduction="10000"/>
          </a:bodyPr>
          <a:lstStyle/>
          <a:p>
            <a:pPr lvl="0">
              <a:buFont typeface="Wingdings" panose="05000000000000000000" pitchFamily="2" charset="2"/>
              <a:buChar char="§"/>
            </a:pPr>
            <a:r>
              <a:rPr lang="en-US" dirty="0"/>
              <a:t>Similarity</a:t>
            </a:r>
          </a:p>
          <a:p>
            <a:pPr lvl="0">
              <a:buFont typeface="Wingdings" panose="05000000000000000000" pitchFamily="2" charset="2"/>
              <a:buChar char="§"/>
            </a:pPr>
            <a:r>
              <a:rPr lang="en-US" dirty="0"/>
              <a:t>Closure</a:t>
            </a:r>
          </a:p>
          <a:p>
            <a:pPr lvl="0">
              <a:buFont typeface="Wingdings" panose="05000000000000000000" pitchFamily="2" charset="2"/>
              <a:buChar char="§"/>
            </a:pPr>
            <a:r>
              <a:rPr lang="en-US" dirty="0"/>
              <a:t>Common Grouping</a:t>
            </a:r>
          </a:p>
          <a:p>
            <a:pPr lvl="0">
              <a:buFont typeface="Wingdings" panose="05000000000000000000" pitchFamily="2" charset="2"/>
              <a:buChar char="§"/>
            </a:pPr>
            <a:r>
              <a:rPr lang="en-US" dirty="0"/>
              <a:t>Continuation</a:t>
            </a:r>
          </a:p>
          <a:p>
            <a:pPr lvl="0">
              <a:buFont typeface="Wingdings" panose="05000000000000000000" pitchFamily="2" charset="2"/>
              <a:buChar char="§"/>
            </a:pPr>
            <a:r>
              <a:rPr lang="en-US" dirty="0"/>
              <a:t>Color Variation</a:t>
            </a:r>
          </a:p>
          <a:p>
            <a:pPr lvl="0">
              <a:buFont typeface="Wingdings" panose="05000000000000000000" pitchFamily="2" charset="2"/>
              <a:buChar char="§"/>
            </a:pPr>
            <a:r>
              <a:rPr lang="en-US" dirty="0"/>
              <a:t>Spatial Position</a:t>
            </a:r>
          </a:p>
          <a:p>
            <a:pPr>
              <a:buFont typeface="Wingdings" panose="05000000000000000000" pitchFamily="2" charset="2"/>
              <a:buChar char="§"/>
            </a:pPr>
            <a:endParaRPr lang="en-US" dirty="0"/>
          </a:p>
          <a:p>
            <a:pPr>
              <a:buFont typeface="Wingdings" panose="05000000000000000000" pitchFamily="2" charset="2"/>
              <a:buChar char="§"/>
            </a:pPr>
            <a:endParaRPr lang="en-US" dirty="0"/>
          </a:p>
        </p:txBody>
      </p:sp>
    </p:spTree>
    <p:extLst>
      <p:ext uri="{BB962C8B-B14F-4D97-AF65-F5344CB8AC3E}">
        <p14:creationId xmlns:p14="http://schemas.microsoft.com/office/powerpoint/2010/main" val="73210273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dirty="0">
                <a:effectLst>
                  <a:glow rad="228600">
                    <a:schemeClr val="accent5">
                      <a:satMod val="175000"/>
                      <a:alpha val="40000"/>
                    </a:schemeClr>
                  </a:glow>
                </a:effectLst>
              </a:rPr>
              <a:t>Similarity</a:t>
            </a:r>
          </a:p>
        </p:txBody>
      </p:sp>
      <p:sp>
        <p:nvSpPr>
          <p:cNvPr id="3" name="Content Placeholder 2"/>
          <p:cNvSpPr>
            <a:spLocks noGrp="1"/>
          </p:cNvSpPr>
          <p:nvPr>
            <p:ph idx="1"/>
          </p:nvPr>
        </p:nvSpPr>
        <p:spPr>
          <a:xfrm>
            <a:off x="378385" y="1430597"/>
            <a:ext cx="11460011" cy="4420060"/>
          </a:xfrm>
        </p:spPr>
        <p:txBody>
          <a:bodyPr>
            <a:normAutofit/>
          </a:bodyPr>
          <a:lstStyle/>
          <a:p>
            <a:pPr marL="0" indent="0">
              <a:buNone/>
            </a:pPr>
            <a:r>
              <a:rPr lang="en-US" sz="5062" dirty="0">
                <a:effectLst>
                  <a:glow rad="228600">
                    <a:schemeClr val="accent5">
                      <a:satMod val="175000"/>
                      <a:alpha val="40000"/>
                    </a:schemeClr>
                  </a:glow>
                </a:effectLst>
              </a:rPr>
              <a:t>Elements which share similar </a:t>
            </a:r>
            <a:r>
              <a:rPr lang="en-US" sz="5062" dirty="0">
                <a:effectLst>
                  <a:glow rad="228600">
                    <a:schemeClr val="accent5">
                      <a:satMod val="175000"/>
                      <a:alpha val="40000"/>
                    </a:schemeClr>
                  </a:glow>
                </a:effectLst>
                <a:latin typeface="Yantramanav Bold" panose="02000000000000000000" pitchFamily="2" charset="0"/>
                <a:cs typeface="Yantramanav Bold" panose="02000000000000000000" pitchFamily="2" charset="0"/>
              </a:rPr>
              <a:t>characteristics like shape, color, or size </a:t>
            </a:r>
            <a:r>
              <a:rPr lang="en-US" sz="5062" dirty="0">
                <a:effectLst>
                  <a:glow rad="228600">
                    <a:schemeClr val="accent5">
                      <a:satMod val="175000"/>
                      <a:alpha val="40000"/>
                    </a:schemeClr>
                  </a:glow>
                </a:effectLst>
              </a:rPr>
              <a:t>will perceived as being part of a group. </a:t>
            </a:r>
          </a:p>
          <a:p>
            <a:pPr marL="0" indent="0">
              <a:buNone/>
            </a:pPr>
            <a:endParaRPr lang="en-US" sz="5062" dirty="0">
              <a:effectLst>
                <a:glow rad="228600">
                  <a:schemeClr val="accent5">
                    <a:satMod val="175000"/>
                    <a:alpha val="40000"/>
                  </a:schemeClr>
                </a:glow>
              </a:effectLst>
            </a:endParaRPr>
          </a:p>
          <a:p>
            <a:pPr marL="0" indent="0">
              <a:buNone/>
            </a:pPr>
            <a:endParaRPr lang="en-US" sz="5062" dirty="0">
              <a:effectLst>
                <a:glow rad="228600">
                  <a:schemeClr val="accent5">
                    <a:satMod val="175000"/>
                    <a:alpha val="40000"/>
                  </a:schemeClr>
                </a:glow>
              </a:effectLst>
            </a:endParaRPr>
          </a:p>
          <a:p>
            <a:pPr marL="0" indent="0">
              <a:buNone/>
            </a:pPr>
            <a:endParaRPr lang="en-US" sz="5062" dirty="0">
              <a:effectLst>
                <a:glow rad="228600">
                  <a:schemeClr val="accent5">
                    <a:satMod val="175000"/>
                    <a:alpha val="40000"/>
                  </a:schemeClr>
                </a:glow>
              </a:effectLst>
            </a:endParaRPr>
          </a:p>
        </p:txBody>
      </p:sp>
    </p:spTree>
    <p:extLst>
      <p:ext uri="{BB962C8B-B14F-4D97-AF65-F5344CB8AC3E}">
        <p14:creationId xmlns:p14="http://schemas.microsoft.com/office/powerpoint/2010/main" val="4255094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effectLst>
                  <a:glow rad="228600">
                    <a:schemeClr val="accent5">
                      <a:satMod val="175000"/>
                      <a:alpha val="40000"/>
                    </a:schemeClr>
                  </a:glow>
                </a:effectLst>
              </a:rPr>
              <a:t>Closure</a:t>
            </a:r>
          </a:p>
        </p:txBody>
      </p:sp>
      <p:sp>
        <p:nvSpPr>
          <p:cNvPr id="3" name="Content Placeholder 2"/>
          <p:cNvSpPr>
            <a:spLocks noGrp="1"/>
          </p:cNvSpPr>
          <p:nvPr>
            <p:ph idx="1"/>
          </p:nvPr>
        </p:nvSpPr>
        <p:spPr/>
        <p:txBody>
          <a:bodyPr>
            <a:normAutofit/>
          </a:bodyPr>
          <a:lstStyle/>
          <a:p>
            <a:pPr marL="0" indent="0">
              <a:buNone/>
            </a:pPr>
            <a:r>
              <a:rPr lang="en-US" dirty="0">
                <a:effectLst>
                  <a:glow rad="228600">
                    <a:schemeClr val="accent5">
                      <a:satMod val="175000"/>
                      <a:alpha val="40000"/>
                    </a:schemeClr>
                  </a:glow>
                </a:effectLst>
              </a:rPr>
              <a:t>Closure allows us to perceive shapes, or objects, as complete forms </a:t>
            </a:r>
            <a:r>
              <a:rPr lang="en-US" dirty="0">
                <a:effectLst>
                  <a:glow rad="228600">
                    <a:schemeClr val="accent5">
                      <a:satMod val="175000"/>
                      <a:alpha val="40000"/>
                    </a:schemeClr>
                  </a:glow>
                </a:effectLst>
                <a:latin typeface="Yantramanav Bold" panose="02000000000000000000" pitchFamily="2" charset="0"/>
                <a:cs typeface="Yantramanav Bold" panose="02000000000000000000" pitchFamily="2" charset="0"/>
              </a:rPr>
              <a:t>when enough information about an object is already present.</a:t>
            </a:r>
          </a:p>
        </p:txBody>
      </p:sp>
    </p:spTree>
    <p:extLst>
      <p:ext uri="{BB962C8B-B14F-4D97-AF65-F5344CB8AC3E}">
        <p14:creationId xmlns:p14="http://schemas.microsoft.com/office/powerpoint/2010/main" val="1078396833"/>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lack">
  <a:themeElements>
    <a:clrScheme name="Black">
      <a:dk1>
        <a:srgbClr val="000000"/>
      </a:dk1>
      <a:lt1>
        <a:srgbClr val="FFFFFF"/>
      </a:lt1>
      <a:dk2>
        <a:srgbClr val="53585F"/>
      </a:dk2>
      <a:lt2>
        <a:srgbClr val="DCDEE0"/>
      </a:lt2>
      <a:accent1>
        <a:srgbClr val="0065C1"/>
      </a:accent1>
      <a:accent2>
        <a:srgbClr val="00A6AC"/>
      </a:accent2>
      <a:accent3>
        <a:srgbClr val="308B16"/>
      </a:accent3>
      <a:accent4>
        <a:srgbClr val="BC8027"/>
      </a:accent4>
      <a:accent5>
        <a:srgbClr val="971817"/>
      </a:accent5>
      <a:accent6>
        <a:srgbClr val="5747C1"/>
      </a:accent6>
      <a:hlink>
        <a:srgbClr val="0000FF"/>
      </a:hlink>
      <a:folHlink>
        <a:srgbClr val="FF00FF"/>
      </a:folHlink>
    </a:clrScheme>
    <a:fontScheme name="Black">
      <a:majorFont>
        <a:latin typeface="Panton"/>
        <a:ea typeface="Panton"/>
        <a:cs typeface="Panton"/>
      </a:majorFont>
      <a:minorFont>
        <a:latin typeface="Helvetica Light"/>
        <a:ea typeface="Helvetica Light"/>
        <a:cs typeface="Helvetica Light"/>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1259</TotalTime>
  <Words>3511</Words>
  <Application>Microsoft Office PowerPoint</Application>
  <PresentationFormat>Widescreen</PresentationFormat>
  <Paragraphs>398</Paragraphs>
  <Slides>40</Slides>
  <Notes>31</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40</vt:i4>
      </vt:variant>
    </vt:vector>
  </HeadingPairs>
  <TitlesOfParts>
    <vt:vector size="56" baseType="lpstr">
      <vt:lpstr>Arial</vt:lpstr>
      <vt:lpstr>Calibri</vt:lpstr>
      <vt:lpstr>Calibri Light</vt:lpstr>
      <vt:lpstr>Helvetica Light</vt:lpstr>
      <vt:lpstr>Panton</vt:lpstr>
      <vt:lpstr>Panton SemiBold</vt:lpstr>
      <vt:lpstr>Roboto</vt:lpstr>
      <vt:lpstr>Trebuchet MS</vt:lpstr>
      <vt:lpstr>Wingdings</vt:lpstr>
      <vt:lpstr>Yantramanav</vt:lpstr>
      <vt:lpstr>Yantramanav Black</vt:lpstr>
      <vt:lpstr>Yantramanav Bold</vt:lpstr>
      <vt:lpstr>Yantramanav Light</vt:lpstr>
      <vt:lpstr>Office Theme</vt:lpstr>
      <vt:lpstr>Custom Design</vt:lpstr>
      <vt:lpstr>Black</vt:lpstr>
      <vt:lpstr>Data Visualization</vt:lpstr>
      <vt:lpstr>PowerPoint Presentation</vt:lpstr>
      <vt:lpstr>PowerPoint Presentation</vt:lpstr>
      <vt:lpstr>PowerPoint Presentation</vt:lpstr>
      <vt:lpstr>PowerPoint Presentation</vt:lpstr>
      <vt:lpstr>PowerPoint Presentation</vt:lpstr>
      <vt:lpstr>Visualization concepts</vt:lpstr>
      <vt:lpstr>Similarity</vt:lpstr>
      <vt:lpstr>Closure</vt:lpstr>
      <vt:lpstr>Common Grouping</vt:lpstr>
      <vt:lpstr>Continuation</vt:lpstr>
      <vt:lpstr>ColoR variation</vt:lpstr>
      <vt:lpstr>Spatial Position</vt:lpstr>
      <vt:lpstr>Let’s talk about pie charts…</vt:lpstr>
      <vt:lpstr>Which Slice is Largest?</vt:lpstr>
      <vt:lpstr>Which Slice is Largest?</vt:lpstr>
      <vt:lpstr>Which Slice is Largest?</vt:lpstr>
      <vt:lpstr>PowerPoint Presentation</vt:lpstr>
      <vt:lpstr>PowerPoint Presentation</vt:lpstr>
      <vt:lpstr>PowerPoint Presentation</vt:lpstr>
      <vt:lpstr>PowerPoint Presentation</vt:lpstr>
      <vt:lpstr>PowerPoint Presentation</vt:lpstr>
      <vt:lpstr>OK but…</vt:lpstr>
      <vt:lpstr>PowerPoint Presentation</vt:lpstr>
      <vt:lpstr>PowerPoint Presentation</vt:lpstr>
      <vt:lpstr>PowerPoint Presentation</vt:lpstr>
      <vt:lpstr>PowerPoint Presentation</vt:lpstr>
      <vt:lpstr>PRINCIPLE #1  What we present must always be the natural extension of the underlying problem. </vt:lpstr>
      <vt:lpstr>PowerPoint Presentation</vt:lpstr>
      <vt:lpstr>PowerPoint Presentation</vt:lpstr>
      <vt:lpstr>¯\_(ツ)_/¯</vt:lpstr>
      <vt:lpstr>PowerPoint Presentation</vt:lpstr>
      <vt:lpstr>Principle #2  Visual complexity often results when we don’t know our audience. </vt:lpstr>
      <vt:lpstr> Principle #3  Over simplification often results when we don’t trust our audience. </vt:lpstr>
      <vt:lpstr>The natural extension of the underlying problem.</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Becoming a Data Head (shorter version)</dc:title>
  <dc:creator>Jordan Goldmeier</dc:creator>
  <cp:lastModifiedBy>Jordan Goldmeier</cp:lastModifiedBy>
  <cp:revision>15</cp:revision>
  <dcterms:created xsi:type="dcterms:W3CDTF">2020-02-06T17:14:54Z</dcterms:created>
  <dcterms:modified xsi:type="dcterms:W3CDTF">2021-06-16T11:12:39Z</dcterms:modified>
</cp:coreProperties>
</file>